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3">
  <p:sldMasterIdLst>
    <p:sldMasterId id="2147483840" r:id="rId1"/>
  </p:sldMasterIdLst>
  <p:sldIdLst>
    <p:sldId id="256" r:id="rId2"/>
    <p:sldId id="257" r:id="rId3"/>
    <p:sldId id="259" r:id="rId4"/>
    <p:sldId id="302" r:id="rId5"/>
    <p:sldId id="258" r:id="rId6"/>
    <p:sldId id="261" r:id="rId7"/>
    <p:sldId id="260" r:id="rId8"/>
    <p:sldId id="262" r:id="rId9"/>
    <p:sldId id="263" r:id="rId10"/>
    <p:sldId id="309" r:id="rId11"/>
    <p:sldId id="304" r:id="rId12"/>
    <p:sldId id="264" r:id="rId13"/>
    <p:sldId id="301" r:id="rId14"/>
    <p:sldId id="265" r:id="rId15"/>
    <p:sldId id="269" r:id="rId16"/>
    <p:sldId id="290" r:id="rId17"/>
    <p:sldId id="291" r:id="rId18"/>
    <p:sldId id="292" r:id="rId19"/>
    <p:sldId id="267" r:id="rId20"/>
    <p:sldId id="268" r:id="rId21"/>
    <p:sldId id="266" r:id="rId22"/>
    <p:sldId id="270" r:id="rId23"/>
    <p:sldId id="271" r:id="rId24"/>
    <p:sldId id="272" r:id="rId25"/>
    <p:sldId id="273" r:id="rId26"/>
    <p:sldId id="274" r:id="rId27"/>
    <p:sldId id="275" r:id="rId28"/>
    <p:sldId id="276" r:id="rId29"/>
    <p:sldId id="277" r:id="rId30"/>
    <p:sldId id="278" r:id="rId31"/>
    <p:sldId id="279" r:id="rId32"/>
    <p:sldId id="280" r:id="rId33"/>
    <p:sldId id="282" r:id="rId34"/>
    <p:sldId id="281" r:id="rId35"/>
    <p:sldId id="283" r:id="rId36"/>
    <p:sldId id="285" r:id="rId37"/>
    <p:sldId id="286" r:id="rId38"/>
    <p:sldId id="303" r:id="rId39"/>
    <p:sldId id="287" r:id="rId40"/>
    <p:sldId id="288" r:id="rId41"/>
    <p:sldId id="289" r:id="rId42"/>
    <p:sldId id="284" r:id="rId43"/>
    <p:sldId id="293" r:id="rId44"/>
    <p:sldId id="306" r:id="rId45"/>
    <p:sldId id="307" r:id="rId46"/>
    <p:sldId id="294" r:id="rId47"/>
    <p:sldId id="295" r:id="rId48"/>
    <p:sldId id="296" r:id="rId49"/>
    <p:sldId id="297" r:id="rId50"/>
    <p:sldId id="305" r:id="rId51"/>
    <p:sldId id="298" r:id="rId52"/>
    <p:sldId id="299" r:id="rId53"/>
    <p:sldId id="300" r:id="rId54"/>
    <p:sldId id="308"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59D8"/>
    <a:srgbClr val="9B158B"/>
    <a:srgbClr val="CDF4FB"/>
    <a:srgbClr val="92E8F6"/>
    <a:srgbClr val="E646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Stile chiaro 2 - Colore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Stile medio 1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907" autoAdjust="0"/>
  </p:normalViewPr>
  <p:slideViewPr>
    <p:cSldViewPr snapToGrid="0">
      <p:cViewPr varScale="1">
        <p:scale>
          <a:sx n="68" d="100"/>
          <a:sy n="68" d="100"/>
        </p:scale>
        <p:origin x="58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Foglio1!$B$1</c:f>
              <c:strCache>
                <c:ptCount val="1"/>
                <c:pt idx="0">
                  <c:v>Lombardia</c:v>
                </c:pt>
              </c:strCache>
            </c:strRef>
          </c:tx>
          <c:spPr>
            <a:solidFill>
              <a:schemeClr val="accent1"/>
            </a:solidFill>
            <a:ln>
              <a:noFill/>
            </a:ln>
            <a:effectLst/>
            <a:sp3d/>
          </c:spPr>
          <c:invertIfNegative val="0"/>
          <c:cat>
            <c:strRef>
              <c:f>Foglio1!$A$2:$A$5</c:f>
              <c:strCache>
                <c:ptCount val="1"/>
                <c:pt idx="0">
                  <c:v>Segnalazioni sospette rilevate</c:v>
                </c:pt>
              </c:strCache>
            </c:strRef>
          </c:cat>
          <c:val>
            <c:numRef>
              <c:f>Foglio1!$B$2:$B$5</c:f>
              <c:numCache>
                <c:formatCode>General</c:formatCode>
                <c:ptCount val="1"/>
                <c:pt idx="0">
                  <c:v>10427</c:v>
                </c:pt>
              </c:numCache>
            </c:numRef>
          </c:val>
          <c:extLst>
            <c:ext xmlns:c16="http://schemas.microsoft.com/office/drawing/2014/chart" uri="{C3380CC4-5D6E-409C-BE32-E72D297353CC}">
              <c16:uniqueId val="{00000000-65D5-40C5-AEAD-B666A959F005}"/>
            </c:ext>
          </c:extLst>
        </c:ser>
        <c:ser>
          <c:idx val="1"/>
          <c:order val="1"/>
          <c:tx>
            <c:strRef>
              <c:f>Foglio1!$C$1</c:f>
              <c:strCache>
                <c:ptCount val="1"/>
                <c:pt idx="0">
                  <c:v>Campania</c:v>
                </c:pt>
              </c:strCache>
            </c:strRef>
          </c:tx>
          <c:spPr>
            <a:solidFill>
              <a:schemeClr val="accent2"/>
            </a:solidFill>
            <a:ln>
              <a:noFill/>
            </a:ln>
            <a:effectLst/>
            <a:sp3d/>
          </c:spPr>
          <c:invertIfNegative val="0"/>
          <c:cat>
            <c:strRef>
              <c:f>Foglio1!$A$2:$A$5</c:f>
              <c:strCache>
                <c:ptCount val="1"/>
                <c:pt idx="0">
                  <c:v>Segnalazioni sospette rilevate</c:v>
                </c:pt>
              </c:strCache>
            </c:strRef>
          </c:cat>
          <c:val>
            <c:numRef>
              <c:f>Foglio1!$C$2:$C$5</c:f>
              <c:numCache>
                <c:formatCode>General</c:formatCode>
                <c:ptCount val="1"/>
                <c:pt idx="0">
                  <c:v>5900</c:v>
                </c:pt>
              </c:numCache>
            </c:numRef>
          </c:val>
          <c:extLst>
            <c:ext xmlns:c16="http://schemas.microsoft.com/office/drawing/2014/chart" uri="{C3380CC4-5D6E-409C-BE32-E72D297353CC}">
              <c16:uniqueId val="{00000001-65D5-40C5-AEAD-B666A959F005}"/>
            </c:ext>
          </c:extLst>
        </c:ser>
        <c:ser>
          <c:idx val="2"/>
          <c:order val="2"/>
          <c:tx>
            <c:strRef>
              <c:f>Foglio1!$D$1</c:f>
              <c:strCache>
                <c:ptCount val="1"/>
                <c:pt idx="0">
                  <c:v>Lazio</c:v>
                </c:pt>
              </c:strCache>
            </c:strRef>
          </c:tx>
          <c:spPr>
            <a:solidFill>
              <a:schemeClr val="accent3"/>
            </a:solidFill>
            <a:ln>
              <a:noFill/>
            </a:ln>
            <a:effectLst/>
            <a:sp3d/>
          </c:spPr>
          <c:invertIfNegative val="0"/>
          <c:cat>
            <c:strRef>
              <c:f>Foglio1!$A$2:$A$5</c:f>
              <c:strCache>
                <c:ptCount val="1"/>
                <c:pt idx="0">
                  <c:v>Segnalazioni sospette rilevate</c:v>
                </c:pt>
              </c:strCache>
            </c:strRef>
          </c:cat>
          <c:val>
            <c:numRef>
              <c:f>Foglio1!$D$2:$D$5</c:f>
              <c:numCache>
                <c:formatCode>General</c:formatCode>
                <c:ptCount val="1"/>
                <c:pt idx="0">
                  <c:v>5033</c:v>
                </c:pt>
              </c:numCache>
            </c:numRef>
          </c:val>
          <c:extLst>
            <c:ext xmlns:c16="http://schemas.microsoft.com/office/drawing/2014/chart" uri="{C3380CC4-5D6E-409C-BE32-E72D297353CC}">
              <c16:uniqueId val="{00000002-65D5-40C5-AEAD-B666A959F005}"/>
            </c:ext>
          </c:extLst>
        </c:ser>
        <c:ser>
          <c:idx val="3"/>
          <c:order val="3"/>
          <c:tx>
            <c:strRef>
              <c:f>Foglio1!$E$1</c:f>
              <c:strCache>
                <c:ptCount val="1"/>
                <c:pt idx="0">
                  <c:v>Veneto</c:v>
                </c:pt>
              </c:strCache>
            </c:strRef>
          </c:tx>
          <c:spPr>
            <a:solidFill>
              <a:schemeClr val="accent4"/>
            </a:solidFill>
            <a:ln>
              <a:noFill/>
            </a:ln>
            <a:effectLst/>
            <a:sp3d/>
          </c:spPr>
          <c:invertIfNegative val="0"/>
          <c:cat>
            <c:strRef>
              <c:f>Foglio1!$A$2:$A$5</c:f>
              <c:strCache>
                <c:ptCount val="1"/>
                <c:pt idx="0">
                  <c:v>Segnalazioni sospette rilevate</c:v>
                </c:pt>
              </c:strCache>
            </c:strRef>
          </c:cat>
          <c:val>
            <c:numRef>
              <c:f>Foglio1!$E$2:$E$5</c:f>
              <c:numCache>
                <c:formatCode>General</c:formatCode>
                <c:ptCount val="1"/>
                <c:pt idx="0">
                  <c:v>4277</c:v>
                </c:pt>
              </c:numCache>
            </c:numRef>
          </c:val>
          <c:extLst>
            <c:ext xmlns:c16="http://schemas.microsoft.com/office/drawing/2014/chart" uri="{C3380CC4-5D6E-409C-BE32-E72D297353CC}">
              <c16:uniqueId val="{00000003-65D5-40C5-AEAD-B666A959F005}"/>
            </c:ext>
          </c:extLst>
        </c:ser>
        <c:ser>
          <c:idx val="4"/>
          <c:order val="4"/>
          <c:tx>
            <c:strRef>
              <c:f>Foglio1!$F$1</c:f>
              <c:strCache>
                <c:ptCount val="1"/>
                <c:pt idx="0">
                  <c:v>Emilia - Romagna</c:v>
                </c:pt>
              </c:strCache>
            </c:strRef>
          </c:tx>
          <c:spPr>
            <a:solidFill>
              <a:schemeClr val="accent5"/>
            </a:solidFill>
            <a:ln>
              <a:noFill/>
            </a:ln>
            <a:effectLst/>
            <a:sp3d/>
          </c:spPr>
          <c:invertIfNegative val="0"/>
          <c:cat>
            <c:strRef>
              <c:f>Foglio1!$A$2:$A$5</c:f>
              <c:strCache>
                <c:ptCount val="1"/>
                <c:pt idx="0">
                  <c:v>Segnalazioni sospette rilevate</c:v>
                </c:pt>
              </c:strCache>
            </c:strRef>
          </c:cat>
          <c:val>
            <c:numRef>
              <c:f>Foglio1!$F$2:$F$5</c:f>
              <c:numCache>
                <c:formatCode>General</c:formatCode>
                <c:ptCount val="1"/>
                <c:pt idx="0">
                  <c:v>3250</c:v>
                </c:pt>
              </c:numCache>
            </c:numRef>
          </c:val>
          <c:extLst>
            <c:ext xmlns:c16="http://schemas.microsoft.com/office/drawing/2014/chart" uri="{C3380CC4-5D6E-409C-BE32-E72D297353CC}">
              <c16:uniqueId val="{00000004-65D5-40C5-AEAD-B666A959F005}"/>
            </c:ext>
          </c:extLst>
        </c:ser>
        <c:dLbls>
          <c:showLegendKey val="0"/>
          <c:showVal val="0"/>
          <c:showCatName val="0"/>
          <c:showSerName val="0"/>
          <c:showPercent val="0"/>
          <c:showBubbleSize val="0"/>
        </c:dLbls>
        <c:gapWidth val="150"/>
        <c:shape val="box"/>
        <c:axId val="305296312"/>
        <c:axId val="305297296"/>
        <c:axId val="0"/>
      </c:bar3DChart>
      <c:catAx>
        <c:axId val="3052963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it-IT"/>
          </a:p>
        </c:txPr>
        <c:crossAx val="305297296"/>
        <c:crosses val="autoZero"/>
        <c:auto val="1"/>
        <c:lblAlgn val="ctr"/>
        <c:lblOffset val="100"/>
        <c:noMultiLvlLbl val="0"/>
      </c:catAx>
      <c:valAx>
        <c:axId val="30529729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305296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3CC388-6367-4A40-8252-E4E0F7EB3A98}" type="doc">
      <dgm:prSet loTypeId="urn:microsoft.com/office/officeart/2005/8/layout/cycle6" loCatId="relationship" qsTypeId="urn:microsoft.com/office/officeart/2005/8/quickstyle/simple1" qsCatId="simple" csTypeId="urn:microsoft.com/office/officeart/2005/8/colors/colorful5" csCatId="colorful" phldr="1"/>
      <dgm:spPr/>
      <dgm:t>
        <a:bodyPr/>
        <a:lstStyle/>
        <a:p>
          <a:endParaRPr lang="it-IT"/>
        </a:p>
      </dgm:t>
    </dgm:pt>
    <dgm:pt modelId="{135AF43D-A091-4F25-A4EB-EEF085C28EB1}">
      <dgm:prSet phldrT="[Testo]" custT="1"/>
      <dgm:spPr/>
      <dgm:t>
        <a:bodyPr/>
        <a:lstStyle/>
        <a:p>
          <a:r>
            <a:rPr lang="it-IT" sz="1800" dirty="0"/>
            <a:t>1.Rispetto alla popolazione è la regione che ha l’economia più elevata</a:t>
          </a:r>
        </a:p>
      </dgm:t>
    </dgm:pt>
    <dgm:pt modelId="{FC06D0A2-2E4D-4EE3-8A1A-8CE7B6F8F5C4}" type="parTrans" cxnId="{D1DA1E88-87B3-4CB5-86B3-F880A04C1B6F}">
      <dgm:prSet/>
      <dgm:spPr/>
      <dgm:t>
        <a:bodyPr/>
        <a:lstStyle/>
        <a:p>
          <a:endParaRPr lang="it-IT"/>
        </a:p>
      </dgm:t>
    </dgm:pt>
    <dgm:pt modelId="{CE94CD4E-A845-4FF5-940E-527A6D6FBEF2}" type="sibTrans" cxnId="{D1DA1E88-87B3-4CB5-86B3-F880A04C1B6F}">
      <dgm:prSet/>
      <dgm:spPr/>
      <dgm:t>
        <a:bodyPr/>
        <a:lstStyle/>
        <a:p>
          <a:endParaRPr lang="it-IT"/>
        </a:p>
      </dgm:t>
    </dgm:pt>
    <dgm:pt modelId="{8749A1B1-8BC8-4CBF-9C54-3D4DB6CB8DCB}">
      <dgm:prSet phldrT="[Testo]" custT="1"/>
      <dgm:spPr/>
      <dgm:t>
        <a:bodyPr/>
        <a:lstStyle/>
        <a:p>
          <a:r>
            <a:rPr lang="it-IT" sz="1800" dirty="0"/>
            <a:t>2. Ha la tipicità di una rete molto ampia di imprese (superano le 200.000), tra cui in particolare 88.000 imprese nel settore facchinaggio</a:t>
          </a:r>
        </a:p>
      </dgm:t>
    </dgm:pt>
    <dgm:pt modelId="{3E59B834-CDF3-4D9C-9F6D-3730A6C78828}" type="parTrans" cxnId="{9388FA33-D446-4C1B-83D2-D7DF041804DD}">
      <dgm:prSet/>
      <dgm:spPr/>
      <dgm:t>
        <a:bodyPr/>
        <a:lstStyle/>
        <a:p>
          <a:endParaRPr lang="it-IT"/>
        </a:p>
      </dgm:t>
    </dgm:pt>
    <dgm:pt modelId="{C8A42601-56AA-47C4-87EE-C8B7385E57C8}" type="sibTrans" cxnId="{9388FA33-D446-4C1B-83D2-D7DF041804DD}">
      <dgm:prSet/>
      <dgm:spPr/>
      <dgm:t>
        <a:bodyPr/>
        <a:lstStyle/>
        <a:p>
          <a:endParaRPr lang="it-IT"/>
        </a:p>
      </dgm:t>
    </dgm:pt>
    <dgm:pt modelId="{4A514BCC-B28F-4330-A822-18733781BC71}">
      <dgm:prSet phldrT="[Testo]" custT="1"/>
      <dgm:spPr/>
      <dgm:t>
        <a:bodyPr/>
        <a:lstStyle/>
        <a:p>
          <a:r>
            <a:rPr lang="it-IT" sz="1800" dirty="0"/>
            <a:t>3. L’economia mafiosa convive con quella legale nelle regioni dove quest’ultima è propositiva</a:t>
          </a:r>
        </a:p>
      </dgm:t>
    </dgm:pt>
    <dgm:pt modelId="{01BDE312-2F29-4E49-B8C0-D192FB55D00B}" type="parTrans" cxnId="{48F86AAB-1C80-40A2-BCAA-F41EEC59A81D}">
      <dgm:prSet/>
      <dgm:spPr/>
      <dgm:t>
        <a:bodyPr/>
        <a:lstStyle/>
        <a:p>
          <a:endParaRPr lang="it-IT"/>
        </a:p>
      </dgm:t>
    </dgm:pt>
    <dgm:pt modelId="{CA84966B-1C7C-4405-88A1-63509B8B85C3}" type="sibTrans" cxnId="{48F86AAB-1C80-40A2-BCAA-F41EEC59A81D}">
      <dgm:prSet/>
      <dgm:spPr/>
      <dgm:t>
        <a:bodyPr/>
        <a:lstStyle/>
        <a:p>
          <a:endParaRPr lang="it-IT"/>
        </a:p>
      </dgm:t>
    </dgm:pt>
    <dgm:pt modelId="{949C1594-34F9-4614-A9A9-28011AC7B0EC}">
      <dgm:prSet custT="1"/>
      <dgm:spPr/>
      <dgm:t>
        <a:bodyPr/>
        <a:lstStyle/>
        <a:p>
          <a:pPr marL="0" lvl="0" defTabSz="666750">
            <a:lnSpc>
              <a:spcPct val="90000"/>
            </a:lnSpc>
            <a:spcBef>
              <a:spcPct val="0"/>
            </a:spcBef>
            <a:spcAft>
              <a:spcPct val="35000"/>
            </a:spcAft>
            <a:buNone/>
          </a:pPr>
          <a:r>
            <a:rPr lang="it-IT" sz="1800" dirty="0"/>
            <a:t>4. L’infiltrazione illegale è molto diffusa nell’economia locale</a:t>
          </a:r>
        </a:p>
      </dgm:t>
    </dgm:pt>
    <dgm:pt modelId="{B10E9470-D8A9-4882-8885-AD8C207380A7}" type="parTrans" cxnId="{6DDD5172-74A4-482A-9E6A-3E9B0141930E}">
      <dgm:prSet/>
      <dgm:spPr/>
      <dgm:t>
        <a:bodyPr/>
        <a:lstStyle/>
        <a:p>
          <a:endParaRPr lang="it-IT"/>
        </a:p>
      </dgm:t>
    </dgm:pt>
    <dgm:pt modelId="{F6238ACD-55D9-49A3-9B9D-6AFD25FBEC0C}" type="sibTrans" cxnId="{6DDD5172-74A4-482A-9E6A-3E9B0141930E}">
      <dgm:prSet/>
      <dgm:spPr/>
      <dgm:t>
        <a:bodyPr/>
        <a:lstStyle/>
        <a:p>
          <a:endParaRPr lang="it-IT"/>
        </a:p>
      </dgm:t>
    </dgm:pt>
    <dgm:pt modelId="{43D88816-E9DE-49DF-995D-E647B38A0E09}" type="pres">
      <dgm:prSet presAssocID="{813CC388-6367-4A40-8252-E4E0F7EB3A98}" presName="cycle" presStyleCnt="0">
        <dgm:presLayoutVars>
          <dgm:dir/>
          <dgm:resizeHandles val="exact"/>
        </dgm:presLayoutVars>
      </dgm:prSet>
      <dgm:spPr/>
    </dgm:pt>
    <dgm:pt modelId="{40376CA1-10C2-4FBB-B7FC-D511AD284CA6}" type="pres">
      <dgm:prSet presAssocID="{135AF43D-A091-4F25-A4EB-EEF085C28EB1}" presName="node" presStyleLbl="node1" presStyleIdx="0" presStyleCnt="4" custScaleX="300882" custScaleY="94164">
        <dgm:presLayoutVars>
          <dgm:bulletEnabled val="1"/>
        </dgm:presLayoutVars>
      </dgm:prSet>
      <dgm:spPr/>
    </dgm:pt>
    <dgm:pt modelId="{83C01447-593B-405F-AEFF-5B6923E00F61}" type="pres">
      <dgm:prSet presAssocID="{135AF43D-A091-4F25-A4EB-EEF085C28EB1}" presName="spNode" presStyleCnt="0"/>
      <dgm:spPr/>
    </dgm:pt>
    <dgm:pt modelId="{66988EEE-E662-4086-B13C-CAA2DBCC5A5F}" type="pres">
      <dgm:prSet presAssocID="{CE94CD4E-A845-4FF5-940E-527A6D6FBEF2}" presName="sibTrans" presStyleLbl="sibTrans1D1" presStyleIdx="0" presStyleCnt="4"/>
      <dgm:spPr/>
    </dgm:pt>
    <dgm:pt modelId="{E769B7E0-4450-4BEB-8806-24621E1D2DA8}" type="pres">
      <dgm:prSet presAssocID="{8749A1B1-8BC8-4CBF-9C54-3D4DB6CB8DCB}" presName="node" presStyleLbl="node1" presStyleIdx="1" presStyleCnt="4" custScaleX="296039" custScaleY="141880" custRadScaleRad="229322" custRadScaleInc="-8541">
        <dgm:presLayoutVars>
          <dgm:bulletEnabled val="1"/>
        </dgm:presLayoutVars>
      </dgm:prSet>
      <dgm:spPr/>
    </dgm:pt>
    <dgm:pt modelId="{8BE9BEA9-86B9-475B-9019-DD60FC23420A}" type="pres">
      <dgm:prSet presAssocID="{8749A1B1-8BC8-4CBF-9C54-3D4DB6CB8DCB}" presName="spNode" presStyleCnt="0"/>
      <dgm:spPr/>
    </dgm:pt>
    <dgm:pt modelId="{FB7928A4-CD57-4D34-8DA2-64CAAC80D509}" type="pres">
      <dgm:prSet presAssocID="{C8A42601-56AA-47C4-87EE-C8B7385E57C8}" presName="sibTrans" presStyleLbl="sibTrans1D1" presStyleIdx="1" presStyleCnt="4"/>
      <dgm:spPr/>
    </dgm:pt>
    <dgm:pt modelId="{FCC67190-7B9D-4595-B9B8-31453DC58DFC}" type="pres">
      <dgm:prSet presAssocID="{4A514BCC-B28F-4330-A822-18733781BC71}" presName="node" presStyleLbl="node1" presStyleIdx="2" presStyleCnt="4" custScaleX="295744" custRadScaleRad="80955" custRadScaleInc="4521">
        <dgm:presLayoutVars>
          <dgm:bulletEnabled val="1"/>
        </dgm:presLayoutVars>
      </dgm:prSet>
      <dgm:spPr/>
    </dgm:pt>
    <dgm:pt modelId="{0BE02C60-8340-4806-8A99-FD1E75AA706B}" type="pres">
      <dgm:prSet presAssocID="{4A514BCC-B28F-4330-A822-18733781BC71}" presName="spNode" presStyleCnt="0"/>
      <dgm:spPr/>
    </dgm:pt>
    <dgm:pt modelId="{43A8A4BB-A560-4D8A-8DE5-99F39C366815}" type="pres">
      <dgm:prSet presAssocID="{CA84966B-1C7C-4405-88A1-63509B8B85C3}" presName="sibTrans" presStyleLbl="sibTrans1D1" presStyleIdx="2" presStyleCnt="4"/>
      <dgm:spPr/>
    </dgm:pt>
    <dgm:pt modelId="{D021A423-14F6-47DF-8DBC-9A4D15B44CD1}" type="pres">
      <dgm:prSet presAssocID="{949C1594-34F9-4614-A9A9-28011AC7B0EC}" presName="node" presStyleLbl="node1" presStyleIdx="3" presStyleCnt="4" custScaleX="191313" custRadScaleRad="191554" custRadScaleInc="6023">
        <dgm:presLayoutVars>
          <dgm:bulletEnabled val="1"/>
        </dgm:presLayoutVars>
      </dgm:prSet>
      <dgm:spPr/>
    </dgm:pt>
    <dgm:pt modelId="{F36B5123-5FA1-4530-951D-1CD804FF2BC6}" type="pres">
      <dgm:prSet presAssocID="{949C1594-34F9-4614-A9A9-28011AC7B0EC}" presName="spNode" presStyleCnt="0"/>
      <dgm:spPr/>
    </dgm:pt>
    <dgm:pt modelId="{38101D34-5AF5-4907-A745-F919F06C4281}" type="pres">
      <dgm:prSet presAssocID="{F6238ACD-55D9-49A3-9B9D-6AFD25FBEC0C}" presName="sibTrans" presStyleLbl="sibTrans1D1" presStyleIdx="3" presStyleCnt="4"/>
      <dgm:spPr/>
    </dgm:pt>
  </dgm:ptLst>
  <dgm:cxnLst>
    <dgm:cxn modelId="{B193831C-F3C3-417F-8D2D-13EE6AC83F9E}" type="presOf" srcId="{CE94CD4E-A845-4FF5-940E-527A6D6FBEF2}" destId="{66988EEE-E662-4086-B13C-CAA2DBCC5A5F}" srcOrd="0" destOrd="0" presId="urn:microsoft.com/office/officeart/2005/8/layout/cycle6"/>
    <dgm:cxn modelId="{7E51E32C-9F7C-4680-9D6A-B8A36D0BB711}" type="presOf" srcId="{F6238ACD-55D9-49A3-9B9D-6AFD25FBEC0C}" destId="{38101D34-5AF5-4907-A745-F919F06C4281}" srcOrd="0" destOrd="0" presId="urn:microsoft.com/office/officeart/2005/8/layout/cycle6"/>
    <dgm:cxn modelId="{9388FA33-D446-4C1B-83D2-D7DF041804DD}" srcId="{813CC388-6367-4A40-8252-E4E0F7EB3A98}" destId="{8749A1B1-8BC8-4CBF-9C54-3D4DB6CB8DCB}" srcOrd="1" destOrd="0" parTransId="{3E59B834-CDF3-4D9C-9F6D-3730A6C78828}" sibTransId="{C8A42601-56AA-47C4-87EE-C8B7385E57C8}"/>
    <dgm:cxn modelId="{6DDD5172-74A4-482A-9E6A-3E9B0141930E}" srcId="{813CC388-6367-4A40-8252-E4E0F7EB3A98}" destId="{949C1594-34F9-4614-A9A9-28011AC7B0EC}" srcOrd="3" destOrd="0" parTransId="{B10E9470-D8A9-4882-8885-AD8C207380A7}" sibTransId="{F6238ACD-55D9-49A3-9B9D-6AFD25FBEC0C}"/>
    <dgm:cxn modelId="{D1DA1E88-87B3-4CB5-86B3-F880A04C1B6F}" srcId="{813CC388-6367-4A40-8252-E4E0F7EB3A98}" destId="{135AF43D-A091-4F25-A4EB-EEF085C28EB1}" srcOrd="0" destOrd="0" parTransId="{FC06D0A2-2E4D-4EE3-8A1A-8CE7B6F8F5C4}" sibTransId="{CE94CD4E-A845-4FF5-940E-527A6D6FBEF2}"/>
    <dgm:cxn modelId="{DA4F9B97-29F1-49EA-9D1B-11542191801F}" type="presOf" srcId="{C8A42601-56AA-47C4-87EE-C8B7385E57C8}" destId="{FB7928A4-CD57-4D34-8DA2-64CAAC80D509}" srcOrd="0" destOrd="0" presId="urn:microsoft.com/office/officeart/2005/8/layout/cycle6"/>
    <dgm:cxn modelId="{FE5D0D99-4D4C-45C2-92E6-03D94015C599}" type="presOf" srcId="{949C1594-34F9-4614-A9A9-28011AC7B0EC}" destId="{D021A423-14F6-47DF-8DBC-9A4D15B44CD1}" srcOrd="0" destOrd="0" presId="urn:microsoft.com/office/officeart/2005/8/layout/cycle6"/>
    <dgm:cxn modelId="{9B6A99A1-1C96-4438-A628-D6021FFDD88B}" type="presOf" srcId="{4A514BCC-B28F-4330-A822-18733781BC71}" destId="{FCC67190-7B9D-4595-B9B8-31453DC58DFC}" srcOrd="0" destOrd="0" presId="urn:microsoft.com/office/officeart/2005/8/layout/cycle6"/>
    <dgm:cxn modelId="{48F86AAB-1C80-40A2-BCAA-F41EEC59A81D}" srcId="{813CC388-6367-4A40-8252-E4E0F7EB3A98}" destId="{4A514BCC-B28F-4330-A822-18733781BC71}" srcOrd="2" destOrd="0" parTransId="{01BDE312-2F29-4E49-B8C0-D192FB55D00B}" sibTransId="{CA84966B-1C7C-4405-88A1-63509B8B85C3}"/>
    <dgm:cxn modelId="{0A40C1CE-53C1-4E6D-A895-013F74522FEB}" type="presOf" srcId="{135AF43D-A091-4F25-A4EB-EEF085C28EB1}" destId="{40376CA1-10C2-4FBB-B7FC-D511AD284CA6}" srcOrd="0" destOrd="0" presId="urn:microsoft.com/office/officeart/2005/8/layout/cycle6"/>
    <dgm:cxn modelId="{8369A6DB-1991-4BFD-9795-BF863718F37A}" type="presOf" srcId="{813CC388-6367-4A40-8252-E4E0F7EB3A98}" destId="{43D88816-E9DE-49DF-995D-E647B38A0E09}" srcOrd="0" destOrd="0" presId="urn:microsoft.com/office/officeart/2005/8/layout/cycle6"/>
    <dgm:cxn modelId="{96D6E5ED-B666-425A-953C-EB76BC57BBEE}" type="presOf" srcId="{8749A1B1-8BC8-4CBF-9C54-3D4DB6CB8DCB}" destId="{E769B7E0-4450-4BEB-8806-24621E1D2DA8}" srcOrd="0" destOrd="0" presId="urn:microsoft.com/office/officeart/2005/8/layout/cycle6"/>
    <dgm:cxn modelId="{069F53FB-07D8-4CB0-969E-F7E7523A37B2}" type="presOf" srcId="{CA84966B-1C7C-4405-88A1-63509B8B85C3}" destId="{43A8A4BB-A560-4D8A-8DE5-99F39C366815}" srcOrd="0" destOrd="0" presId="urn:microsoft.com/office/officeart/2005/8/layout/cycle6"/>
    <dgm:cxn modelId="{FDDE2D0F-8C3E-46DD-B4CC-09ABEEC108C6}" type="presParOf" srcId="{43D88816-E9DE-49DF-995D-E647B38A0E09}" destId="{40376CA1-10C2-4FBB-B7FC-D511AD284CA6}" srcOrd="0" destOrd="0" presId="urn:microsoft.com/office/officeart/2005/8/layout/cycle6"/>
    <dgm:cxn modelId="{81AB3D11-AE4D-4441-9579-576E9CCA341A}" type="presParOf" srcId="{43D88816-E9DE-49DF-995D-E647B38A0E09}" destId="{83C01447-593B-405F-AEFF-5B6923E00F61}" srcOrd="1" destOrd="0" presId="urn:microsoft.com/office/officeart/2005/8/layout/cycle6"/>
    <dgm:cxn modelId="{A7FF8228-52F9-4ADA-822F-4C47903833CD}" type="presParOf" srcId="{43D88816-E9DE-49DF-995D-E647B38A0E09}" destId="{66988EEE-E662-4086-B13C-CAA2DBCC5A5F}" srcOrd="2" destOrd="0" presId="urn:microsoft.com/office/officeart/2005/8/layout/cycle6"/>
    <dgm:cxn modelId="{F6A73184-CDFE-41B3-BF6D-7D2BC801C8D8}" type="presParOf" srcId="{43D88816-E9DE-49DF-995D-E647B38A0E09}" destId="{E769B7E0-4450-4BEB-8806-24621E1D2DA8}" srcOrd="3" destOrd="0" presId="urn:microsoft.com/office/officeart/2005/8/layout/cycle6"/>
    <dgm:cxn modelId="{248A2D92-781A-443D-9321-296378B10ABA}" type="presParOf" srcId="{43D88816-E9DE-49DF-995D-E647B38A0E09}" destId="{8BE9BEA9-86B9-475B-9019-DD60FC23420A}" srcOrd="4" destOrd="0" presId="urn:microsoft.com/office/officeart/2005/8/layout/cycle6"/>
    <dgm:cxn modelId="{03954410-D42A-4B8D-9F9A-B8136203A21E}" type="presParOf" srcId="{43D88816-E9DE-49DF-995D-E647B38A0E09}" destId="{FB7928A4-CD57-4D34-8DA2-64CAAC80D509}" srcOrd="5" destOrd="0" presId="urn:microsoft.com/office/officeart/2005/8/layout/cycle6"/>
    <dgm:cxn modelId="{84E13151-7EF4-4C65-8B7B-2EBB66AEEDCF}" type="presParOf" srcId="{43D88816-E9DE-49DF-995D-E647B38A0E09}" destId="{FCC67190-7B9D-4595-B9B8-31453DC58DFC}" srcOrd="6" destOrd="0" presId="urn:microsoft.com/office/officeart/2005/8/layout/cycle6"/>
    <dgm:cxn modelId="{4B6D1234-61AD-45A5-B147-C7A30424176F}" type="presParOf" srcId="{43D88816-E9DE-49DF-995D-E647B38A0E09}" destId="{0BE02C60-8340-4806-8A99-FD1E75AA706B}" srcOrd="7" destOrd="0" presId="urn:microsoft.com/office/officeart/2005/8/layout/cycle6"/>
    <dgm:cxn modelId="{55C97A0F-F1E9-4AD8-B70A-C9D131EA64CC}" type="presParOf" srcId="{43D88816-E9DE-49DF-995D-E647B38A0E09}" destId="{43A8A4BB-A560-4D8A-8DE5-99F39C366815}" srcOrd="8" destOrd="0" presId="urn:microsoft.com/office/officeart/2005/8/layout/cycle6"/>
    <dgm:cxn modelId="{DBF450BC-B9FD-4874-9F3C-28B6EE374EB5}" type="presParOf" srcId="{43D88816-E9DE-49DF-995D-E647B38A0E09}" destId="{D021A423-14F6-47DF-8DBC-9A4D15B44CD1}" srcOrd="9" destOrd="0" presId="urn:microsoft.com/office/officeart/2005/8/layout/cycle6"/>
    <dgm:cxn modelId="{4DA76ED8-D3EF-49C4-BE9F-771015BAC920}" type="presParOf" srcId="{43D88816-E9DE-49DF-995D-E647B38A0E09}" destId="{F36B5123-5FA1-4530-951D-1CD804FF2BC6}" srcOrd="10" destOrd="0" presId="urn:microsoft.com/office/officeart/2005/8/layout/cycle6"/>
    <dgm:cxn modelId="{DCD05507-4973-4C2E-8F33-AD21C48D2300}" type="presParOf" srcId="{43D88816-E9DE-49DF-995D-E647B38A0E09}" destId="{38101D34-5AF5-4907-A745-F919F06C4281}"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3F0A63-151E-40D0-9E1F-E0E9F4383F28}"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7166B968-7630-479D-976C-F8849628FA45}">
      <dgm:prSet/>
      <dgm:spPr/>
      <dgm:t>
        <a:bodyPr/>
        <a:lstStyle/>
        <a:p>
          <a:r>
            <a:rPr lang="it-IT" dirty="0"/>
            <a:t>Picchi modenesi di irregolarità</a:t>
          </a:r>
        </a:p>
      </dgm:t>
    </dgm:pt>
    <dgm:pt modelId="{5732C870-7640-41F7-8E55-D82DE75CD314}" type="parTrans" cxnId="{D5DB7B42-8600-4193-8DB3-59C725B7F2EC}">
      <dgm:prSet/>
      <dgm:spPr/>
      <dgm:t>
        <a:bodyPr/>
        <a:lstStyle/>
        <a:p>
          <a:endParaRPr lang="it-IT"/>
        </a:p>
      </dgm:t>
    </dgm:pt>
    <dgm:pt modelId="{45264032-D6FE-4396-842E-C9988F8DCAD9}" type="sibTrans" cxnId="{D5DB7B42-8600-4193-8DB3-59C725B7F2EC}">
      <dgm:prSet/>
      <dgm:spPr/>
      <dgm:t>
        <a:bodyPr/>
        <a:lstStyle/>
        <a:p>
          <a:endParaRPr lang="it-IT"/>
        </a:p>
      </dgm:t>
    </dgm:pt>
    <dgm:pt modelId="{499BF9B3-AC93-4962-9B81-ED3D9730DD2C}">
      <dgm:prSet custT="1"/>
      <dgm:spPr/>
      <dgm:t>
        <a:bodyPr/>
        <a:lstStyle/>
        <a:p>
          <a:r>
            <a:rPr lang="it-IT" sz="1400" dirty="0"/>
            <a:t>trasporto e magazzinaggio 85,26%</a:t>
          </a:r>
        </a:p>
      </dgm:t>
    </dgm:pt>
    <dgm:pt modelId="{EC8DDFB9-C73C-4327-8AA8-137F55BD0404}" type="parTrans" cxnId="{CEEC2A9F-A3AB-4B81-B826-07122EC5645C}">
      <dgm:prSet/>
      <dgm:spPr/>
      <dgm:t>
        <a:bodyPr/>
        <a:lstStyle/>
        <a:p>
          <a:endParaRPr lang="it-IT"/>
        </a:p>
      </dgm:t>
    </dgm:pt>
    <dgm:pt modelId="{FA74EB82-1FFE-4D32-8EC9-C6658366E55D}" type="sibTrans" cxnId="{CEEC2A9F-A3AB-4B81-B826-07122EC5645C}">
      <dgm:prSet/>
      <dgm:spPr/>
      <dgm:t>
        <a:bodyPr/>
        <a:lstStyle/>
        <a:p>
          <a:endParaRPr lang="it-IT"/>
        </a:p>
      </dgm:t>
    </dgm:pt>
    <dgm:pt modelId="{74A278FD-77E9-438F-B150-CE8C7127DB7C}">
      <dgm:prSet custT="1"/>
      <dgm:spPr/>
      <dgm:t>
        <a:bodyPr/>
        <a:lstStyle/>
        <a:p>
          <a:r>
            <a:rPr lang="it-IT" sz="1400" dirty="0"/>
            <a:t>attività immobiliare 66,7%</a:t>
          </a:r>
        </a:p>
      </dgm:t>
    </dgm:pt>
    <dgm:pt modelId="{E9718343-7E45-4839-81C0-49412983CD55}" type="parTrans" cxnId="{948F44CB-CD05-4719-BC3A-9FFB402B4706}">
      <dgm:prSet/>
      <dgm:spPr/>
      <dgm:t>
        <a:bodyPr/>
        <a:lstStyle/>
        <a:p>
          <a:endParaRPr lang="it-IT"/>
        </a:p>
      </dgm:t>
    </dgm:pt>
    <dgm:pt modelId="{30D5BC35-B181-40F5-9617-99032C981B3B}" type="sibTrans" cxnId="{948F44CB-CD05-4719-BC3A-9FFB402B4706}">
      <dgm:prSet/>
      <dgm:spPr/>
      <dgm:t>
        <a:bodyPr/>
        <a:lstStyle/>
        <a:p>
          <a:endParaRPr lang="it-IT"/>
        </a:p>
      </dgm:t>
    </dgm:pt>
    <dgm:pt modelId="{5B1338C3-AC63-4A5A-8166-E05CD8FB1C45}">
      <dgm:prSet custT="1"/>
      <dgm:spPr/>
      <dgm:t>
        <a:bodyPr/>
        <a:lstStyle/>
        <a:p>
          <a:r>
            <a:rPr lang="it-IT" sz="1400" dirty="0"/>
            <a:t>agricoltura 60%</a:t>
          </a:r>
        </a:p>
      </dgm:t>
    </dgm:pt>
    <dgm:pt modelId="{05D4100E-B001-4D01-8053-8ECA630BBC6D}" type="parTrans" cxnId="{C5CD1157-FDBD-4979-AD17-622CD3FD2585}">
      <dgm:prSet/>
      <dgm:spPr/>
      <dgm:t>
        <a:bodyPr/>
        <a:lstStyle/>
        <a:p>
          <a:endParaRPr lang="it-IT"/>
        </a:p>
      </dgm:t>
    </dgm:pt>
    <dgm:pt modelId="{450399CF-A720-4BFB-81E3-73B16AFBB538}" type="sibTrans" cxnId="{C5CD1157-FDBD-4979-AD17-622CD3FD2585}">
      <dgm:prSet/>
      <dgm:spPr/>
      <dgm:t>
        <a:bodyPr/>
        <a:lstStyle/>
        <a:p>
          <a:endParaRPr lang="it-IT"/>
        </a:p>
      </dgm:t>
    </dgm:pt>
    <dgm:pt modelId="{8CA73823-541A-48D9-A30E-44479CBEF91A}">
      <dgm:prSet custT="1"/>
      <dgm:spPr/>
      <dgm:t>
        <a:bodyPr/>
        <a:lstStyle/>
        <a:p>
          <a:r>
            <a:rPr lang="it-IT" sz="1400" dirty="0"/>
            <a:t>sanità ed assistenza privata 73%</a:t>
          </a:r>
        </a:p>
      </dgm:t>
    </dgm:pt>
    <dgm:pt modelId="{F6E9E1B6-83BE-4AF3-A8E4-D008FA6BD37B}" type="parTrans" cxnId="{58FC681B-AFAE-48DD-BA85-A38266270D29}">
      <dgm:prSet/>
      <dgm:spPr/>
      <dgm:t>
        <a:bodyPr/>
        <a:lstStyle/>
        <a:p>
          <a:endParaRPr lang="it-IT"/>
        </a:p>
      </dgm:t>
    </dgm:pt>
    <dgm:pt modelId="{73562F14-8326-404C-A677-68E59B11AB1E}" type="sibTrans" cxnId="{58FC681B-AFAE-48DD-BA85-A38266270D29}">
      <dgm:prSet/>
      <dgm:spPr/>
      <dgm:t>
        <a:bodyPr/>
        <a:lstStyle/>
        <a:p>
          <a:endParaRPr lang="it-IT"/>
        </a:p>
      </dgm:t>
    </dgm:pt>
    <dgm:pt modelId="{A63E217A-AC56-4F8C-A702-8DA5D334816E}">
      <dgm:prSet custT="1"/>
      <dgm:spPr/>
      <dgm:t>
        <a:bodyPr/>
        <a:lstStyle/>
        <a:p>
          <a:r>
            <a:rPr lang="it-IT" sz="1400" dirty="0"/>
            <a:t>istruzione privata 83%</a:t>
          </a:r>
        </a:p>
      </dgm:t>
    </dgm:pt>
    <dgm:pt modelId="{437F364F-04DE-49FC-AF4A-9EE48916840B}" type="parTrans" cxnId="{05B6A3FF-2EEB-4DF2-A3AF-D35A09C62FCD}">
      <dgm:prSet/>
      <dgm:spPr/>
      <dgm:t>
        <a:bodyPr/>
        <a:lstStyle/>
        <a:p>
          <a:endParaRPr lang="it-IT"/>
        </a:p>
      </dgm:t>
    </dgm:pt>
    <dgm:pt modelId="{6422AB9A-EA36-43B8-A9AF-2FB27B6B8B15}" type="sibTrans" cxnId="{05B6A3FF-2EEB-4DF2-A3AF-D35A09C62FCD}">
      <dgm:prSet/>
      <dgm:spPr/>
      <dgm:t>
        <a:bodyPr/>
        <a:lstStyle/>
        <a:p>
          <a:endParaRPr lang="it-IT"/>
        </a:p>
      </dgm:t>
    </dgm:pt>
    <dgm:pt modelId="{081685D6-8E91-4735-9E17-3A39D36FFD71}">
      <dgm:prSet custT="1"/>
      <dgm:spPr/>
      <dgm:t>
        <a:bodyPr/>
        <a:lstStyle/>
        <a:p>
          <a:r>
            <a:rPr lang="it-IT" sz="1400" dirty="0"/>
            <a:t>attività professionali 66,8%</a:t>
          </a:r>
        </a:p>
      </dgm:t>
    </dgm:pt>
    <dgm:pt modelId="{2F0CDDE3-1CF7-441B-B3DE-C18E5CC4FF49}" type="parTrans" cxnId="{68A818FE-79E6-4B87-986D-2AD2DAD6C4B2}">
      <dgm:prSet/>
      <dgm:spPr/>
      <dgm:t>
        <a:bodyPr/>
        <a:lstStyle/>
        <a:p>
          <a:endParaRPr lang="it-IT"/>
        </a:p>
      </dgm:t>
    </dgm:pt>
    <dgm:pt modelId="{51B26DC1-94D8-4F80-A96C-23B6517BD62F}" type="sibTrans" cxnId="{68A818FE-79E6-4B87-986D-2AD2DAD6C4B2}">
      <dgm:prSet/>
      <dgm:spPr/>
      <dgm:t>
        <a:bodyPr/>
        <a:lstStyle/>
        <a:p>
          <a:endParaRPr lang="it-IT"/>
        </a:p>
      </dgm:t>
    </dgm:pt>
    <dgm:pt modelId="{3864EAAD-8B45-49EE-8F49-572A39F97459}" type="pres">
      <dgm:prSet presAssocID="{C23F0A63-151E-40D0-9E1F-E0E9F4383F28}" presName="Name0" presStyleCnt="0">
        <dgm:presLayoutVars>
          <dgm:chPref val="3"/>
          <dgm:dir/>
          <dgm:animLvl val="lvl"/>
          <dgm:resizeHandles/>
        </dgm:presLayoutVars>
      </dgm:prSet>
      <dgm:spPr/>
    </dgm:pt>
    <dgm:pt modelId="{BE1ADDA5-E4F0-4713-9550-8DD4E1975153}" type="pres">
      <dgm:prSet presAssocID="{7166B968-7630-479D-976C-F8849628FA45}" presName="horFlow" presStyleCnt="0"/>
      <dgm:spPr/>
    </dgm:pt>
    <dgm:pt modelId="{68ABD146-597C-4989-82E3-805F41710E90}" type="pres">
      <dgm:prSet presAssocID="{7166B968-7630-479D-976C-F8849628FA45}" presName="bigChev" presStyleLbl="node1" presStyleIdx="0" presStyleCnt="1"/>
      <dgm:spPr/>
    </dgm:pt>
    <dgm:pt modelId="{EF11CE36-FC51-4274-89D4-AFCE190968B5}" type="pres">
      <dgm:prSet presAssocID="{EC8DDFB9-C73C-4327-8AA8-137F55BD0404}" presName="parTrans" presStyleCnt="0"/>
      <dgm:spPr/>
    </dgm:pt>
    <dgm:pt modelId="{5E40DD37-AEC2-4C43-9540-B7E926FE4F48}" type="pres">
      <dgm:prSet presAssocID="{499BF9B3-AC93-4962-9B81-ED3D9730DD2C}" presName="node" presStyleLbl="alignAccFollowNode1" presStyleIdx="0" presStyleCnt="6">
        <dgm:presLayoutVars>
          <dgm:bulletEnabled val="1"/>
        </dgm:presLayoutVars>
      </dgm:prSet>
      <dgm:spPr/>
    </dgm:pt>
    <dgm:pt modelId="{AD413430-DCE2-439A-B60B-AFBA6D7E6F6D}" type="pres">
      <dgm:prSet presAssocID="{FA74EB82-1FFE-4D32-8EC9-C6658366E55D}" presName="sibTrans" presStyleCnt="0"/>
      <dgm:spPr/>
    </dgm:pt>
    <dgm:pt modelId="{ED039050-454F-4297-9B31-A3A73C7C53A6}" type="pres">
      <dgm:prSet presAssocID="{74A278FD-77E9-438F-B150-CE8C7127DB7C}" presName="node" presStyleLbl="alignAccFollowNode1" presStyleIdx="1" presStyleCnt="6">
        <dgm:presLayoutVars>
          <dgm:bulletEnabled val="1"/>
        </dgm:presLayoutVars>
      </dgm:prSet>
      <dgm:spPr/>
    </dgm:pt>
    <dgm:pt modelId="{6B9D27DC-726A-4130-9FC3-75C60E72F80F}" type="pres">
      <dgm:prSet presAssocID="{30D5BC35-B181-40F5-9617-99032C981B3B}" presName="sibTrans" presStyleCnt="0"/>
      <dgm:spPr/>
    </dgm:pt>
    <dgm:pt modelId="{B4D39408-7E6B-4D09-925B-FAE1DE5B00EF}" type="pres">
      <dgm:prSet presAssocID="{5B1338C3-AC63-4A5A-8166-E05CD8FB1C45}" presName="node" presStyleLbl="alignAccFollowNode1" presStyleIdx="2" presStyleCnt="6">
        <dgm:presLayoutVars>
          <dgm:bulletEnabled val="1"/>
        </dgm:presLayoutVars>
      </dgm:prSet>
      <dgm:spPr/>
    </dgm:pt>
    <dgm:pt modelId="{98F83D56-4628-4DF2-955D-43C41D2FF168}" type="pres">
      <dgm:prSet presAssocID="{450399CF-A720-4BFB-81E3-73B16AFBB538}" presName="sibTrans" presStyleCnt="0"/>
      <dgm:spPr/>
    </dgm:pt>
    <dgm:pt modelId="{04881BC2-A579-4C9C-B71B-B52C74C5985D}" type="pres">
      <dgm:prSet presAssocID="{8CA73823-541A-48D9-A30E-44479CBEF91A}" presName="node" presStyleLbl="alignAccFollowNode1" presStyleIdx="3" presStyleCnt="6">
        <dgm:presLayoutVars>
          <dgm:bulletEnabled val="1"/>
        </dgm:presLayoutVars>
      </dgm:prSet>
      <dgm:spPr/>
    </dgm:pt>
    <dgm:pt modelId="{8A05E8B4-9719-4AD3-ADBA-38E1C5B07241}" type="pres">
      <dgm:prSet presAssocID="{73562F14-8326-404C-A677-68E59B11AB1E}" presName="sibTrans" presStyleCnt="0"/>
      <dgm:spPr/>
    </dgm:pt>
    <dgm:pt modelId="{29B512B4-D7C7-4A55-909E-AB6A631A6C35}" type="pres">
      <dgm:prSet presAssocID="{A63E217A-AC56-4F8C-A702-8DA5D334816E}" presName="node" presStyleLbl="alignAccFollowNode1" presStyleIdx="4" presStyleCnt="6">
        <dgm:presLayoutVars>
          <dgm:bulletEnabled val="1"/>
        </dgm:presLayoutVars>
      </dgm:prSet>
      <dgm:spPr/>
    </dgm:pt>
    <dgm:pt modelId="{5BD74999-0581-43F4-AB3A-2710F7D934AD}" type="pres">
      <dgm:prSet presAssocID="{6422AB9A-EA36-43B8-A9AF-2FB27B6B8B15}" presName="sibTrans" presStyleCnt="0"/>
      <dgm:spPr/>
    </dgm:pt>
    <dgm:pt modelId="{EE524A6B-0BB2-43E8-9CFC-4D01524FFEF7}" type="pres">
      <dgm:prSet presAssocID="{081685D6-8E91-4735-9E17-3A39D36FFD71}" presName="node" presStyleLbl="alignAccFollowNode1" presStyleIdx="5" presStyleCnt="6">
        <dgm:presLayoutVars>
          <dgm:bulletEnabled val="1"/>
        </dgm:presLayoutVars>
      </dgm:prSet>
      <dgm:spPr/>
    </dgm:pt>
  </dgm:ptLst>
  <dgm:cxnLst>
    <dgm:cxn modelId="{3D16DB09-AC13-46D5-8C02-8C39BF5A5F62}" type="presOf" srcId="{5B1338C3-AC63-4A5A-8166-E05CD8FB1C45}" destId="{B4D39408-7E6B-4D09-925B-FAE1DE5B00EF}" srcOrd="0" destOrd="0" presId="urn:microsoft.com/office/officeart/2005/8/layout/lProcess3"/>
    <dgm:cxn modelId="{58FC681B-AFAE-48DD-BA85-A38266270D29}" srcId="{7166B968-7630-479D-976C-F8849628FA45}" destId="{8CA73823-541A-48D9-A30E-44479CBEF91A}" srcOrd="3" destOrd="0" parTransId="{F6E9E1B6-83BE-4AF3-A8E4-D008FA6BD37B}" sibTransId="{73562F14-8326-404C-A677-68E59B11AB1E}"/>
    <dgm:cxn modelId="{939DF440-C219-41A8-BBF3-18872C7EB63A}" type="presOf" srcId="{8CA73823-541A-48D9-A30E-44479CBEF91A}" destId="{04881BC2-A579-4C9C-B71B-B52C74C5985D}" srcOrd="0" destOrd="0" presId="urn:microsoft.com/office/officeart/2005/8/layout/lProcess3"/>
    <dgm:cxn modelId="{D97BD741-0F88-4669-9B29-A8A3FCFECDC0}" type="presOf" srcId="{74A278FD-77E9-438F-B150-CE8C7127DB7C}" destId="{ED039050-454F-4297-9B31-A3A73C7C53A6}" srcOrd="0" destOrd="0" presId="urn:microsoft.com/office/officeart/2005/8/layout/lProcess3"/>
    <dgm:cxn modelId="{D5DB7B42-8600-4193-8DB3-59C725B7F2EC}" srcId="{C23F0A63-151E-40D0-9E1F-E0E9F4383F28}" destId="{7166B968-7630-479D-976C-F8849628FA45}" srcOrd="0" destOrd="0" parTransId="{5732C870-7640-41F7-8E55-D82DE75CD314}" sibTransId="{45264032-D6FE-4396-842E-C9988F8DCAD9}"/>
    <dgm:cxn modelId="{8B766E66-7F23-4F4F-98E3-1A8B0A1CB36D}" type="presOf" srcId="{081685D6-8E91-4735-9E17-3A39D36FFD71}" destId="{EE524A6B-0BB2-43E8-9CFC-4D01524FFEF7}" srcOrd="0" destOrd="0" presId="urn:microsoft.com/office/officeart/2005/8/layout/lProcess3"/>
    <dgm:cxn modelId="{422DD649-4D85-42A2-9779-F6452DF6F306}" type="presOf" srcId="{C23F0A63-151E-40D0-9E1F-E0E9F4383F28}" destId="{3864EAAD-8B45-49EE-8F49-572A39F97459}" srcOrd="0" destOrd="0" presId="urn:microsoft.com/office/officeart/2005/8/layout/lProcess3"/>
    <dgm:cxn modelId="{C5CD1157-FDBD-4979-AD17-622CD3FD2585}" srcId="{7166B968-7630-479D-976C-F8849628FA45}" destId="{5B1338C3-AC63-4A5A-8166-E05CD8FB1C45}" srcOrd="2" destOrd="0" parTransId="{05D4100E-B001-4D01-8053-8ECA630BBC6D}" sibTransId="{450399CF-A720-4BFB-81E3-73B16AFBB538}"/>
    <dgm:cxn modelId="{CEEC2A9F-A3AB-4B81-B826-07122EC5645C}" srcId="{7166B968-7630-479D-976C-F8849628FA45}" destId="{499BF9B3-AC93-4962-9B81-ED3D9730DD2C}" srcOrd="0" destOrd="0" parTransId="{EC8DDFB9-C73C-4327-8AA8-137F55BD0404}" sibTransId="{FA74EB82-1FFE-4D32-8EC9-C6658366E55D}"/>
    <dgm:cxn modelId="{ACFF7BC4-FC21-4440-B15E-B2251D3ED193}" type="presOf" srcId="{499BF9B3-AC93-4962-9B81-ED3D9730DD2C}" destId="{5E40DD37-AEC2-4C43-9540-B7E926FE4F48}" srcOrd="0" destOrd="0" presId="urn:microsoft.com/office/officeart/2005/8/layout/lProcess3"/>
    <dgm:cxn modelId="{54028FC8-0330-4259-80CA-E03D7E6CB076}" type="presOf" srcId="{A63E217A-AC56-4F8C-A702-8DA5D334816E}" destId="{29B512B4-D7C7-4A55-909E-AB6A631A6C35}" srcOrd="0" destOrd="0" presId="urn:microsoft.com/office/officeart/2005/8/layout/lProcess3"/>
    <dgm:cxn modelId="{948F44CB-CD05-4719-BC3A-9FFB402B4706}" srcId="{7166B968-7630-479D-976C-F8849628FA45}" destId="{74A278FD-77E9-438F-B150-CE8C7127DB7C}" srcOrd="1" destOrd="0" parTransId="{E9718343-7E45-4839-81C0-49412983CD55}" sibTransId="{30D5BC35-B181-40F5-9617-99032C981B3B}"/>
    <dgm:cxn modelId="{627EC0F7-270E-47E4-AC35-8521CD5F6EA8}" type="presOf" srcId="{7166B968-7630-479D-976C-F8849628FA45}" destId="{68ABD146-597C-4989-82E3-805F41710E90}" srcOrd="0" destOrd="0" presId="urn:microsoft.com/office/officeart/2005/8/layout/lProcess3"/>
    <dgm:cxn modelId="{68A818FE-79E6-4B87-986D-2AD2DAD6C4B2}" srcId="{7166B968-7630-479D-976C-F8849628FA45}" destId="{081685D6-8E91-4735-9E17-3A39D36FFD71}" srcOrd="5" destOrd="0" parTransId="{2F0CDDE3-1CF7-441B-B3DE-C18E5CC4FF49}" sibTransId="{51B26DC1-94D8-4F80-A96C-23B6517BD62F}"/>
    <dgm:cxn modelId="{05B6A3FF-2EEB-4DF2-A3AF-D35A09C62FCD}" srcId="{7166B968-7630-479D-976C-F8849628FA45}" destId="{A63E217A-AC56-4F8C-A702-8DA5D334816E}" srcOrd="4" destOrd="0" parTransId="{437F364F-04DE-49FC-AF4A-9EE48916840B}" sibTransId="{6422AB9A-EA36-43B8-A9AF-2FB27B6B8B15}"/>
    <dgm:cxn modelId="{75C05B97-2AA6-47B3-81AC-6C29024DAB1C}" type="presParOf" srcId="{3864EAAD-8B45-49EE-8F49-572A39F97459}" destId="{BE1ADDA5-E4F0-4713-9550-8DD4E1975153}" srcOrd="0" destOrd="0" presId="urn:microsoft.com/office/officeart/2005/8/layout/lProcess3"/>
    <dgm:cxn modelId="{ED58B852-AD28-4C94-8289-5149BB9135AE}" type="presParOf" srcId="{BE1ADDA5-E4F0-4713-9550-8DD4E1975153}" destId="{68ABD146-597C-4989-82E3-805F41710E90}" srcOrd="0" destOrd="0" presId="urn:microsoft.com/office/officeart/2005/8/layout/lProcess3"/>
    <dgm:cxn modelId="{EBDC79E5-A5DD-43B6-AB2F-9757A1BD8744}" type="presParOf" srcId="{BE1ADDA5-E4F0-4713-9550-8DD4E1975153}" destId="{EF11CE36-FC51-4274-89D4-AFCE190968B5}" srcOrd="1" destOrd="0" presId="urn:microsoft.com/office/officeart/2005/8/layout/lProcess3"/>
    <dgm:cxn modelId="{3A683773-3DC8-4A30-8D8D-815AEF29D11A}" type="presParOf" srcId="{BE1ADDA5-E4F0-4713-9550-8DD4E1975153}" destId="{5E40DD37-AEC2-4C43-9540-B7E926FE4F48}" srcOrd="2" destOrd="0" presId="urn:microsoft.com/office/officeart/2005/8/layout/lProcess3"/>
    <dgm:cxn modelId="{6952FC79-1ADA-4DF7-92A9-3A68639238A9}" type="presParOf" srcId="{BE1ADDA5-E4F0-4713-9550-8DD4E1975153}" destId="{AD413430-DCE2-439A-B60B-AFBA6D7E6F6D}" srcOrd="3" destOrd="0" presId="urn:microsoft.com/office/officeart/2005/8/layout/lProcess3"/>
    <dgm:cxn modelId="{D630E287-A617-4B16-B71B-A3E191C7D2D1}" type="presParOf" srcId="{BE1ADDA5-E4F0-4713-9550-8DD4E1975153}" destId="{ED039050-454F-4297-9B31-A3A73C7C53A6}" srcOrd="4" destOrd="0" presId="urn:microsoft.com/office/officeart/2005/8/layout/lProcess3"/>
    <dgm:cxn modelId="{2907C14B-D2D8-4F6B-BCF0-E250A2E1C7F5}" type="presParOf" srcId="{BE1ADDA5-E4F0-4713-9550-8DD4E1975153}" destId="{6B9D27DC-726A-4130-9FC3-75C60E72F80F}" srcOrd="5" destOrd="0" presId="urn:microsoft.com/office/officeart/2005/8/layout/lProcess3"/>
    <dgm:cxn modelId="{177810BA-4145-406A-A02E-64AFD1568FC4}" type="presParOf" srcId="{BE1ADDA5-E4F0-4713-9550-8DD4E1975153}" destId="{B4D39408-7E6B-4D09-925B-FAE1DE5B00EF}" srcOrd="6" destOrd="0" presId="urn:microsoft.com/office/officeart/2005/8/layout/lProcess3"/>
    <dgm:cxn modelId="{59BA9BB3-2A54-45DB-9FD6-A79404D2FD10}" type="presParOf" srcId="{BE1ADDA5-E4F0-4713-9550-8DD4E1975153}" destId="{98F83D56-4628-4DF2-955D-43C41D2FF168}" srcOrd="7" destOrd="0" presId="urn:microsoft.com/office/officeart/2005/8/layout/lProcess3"/>
    <dgm:cxn modelId="{A596E4F8-22FB-4126-938B-BAB3EBC1DC6F}" type="presParOf" srcId="{BE1ADDA5-E4F0-4713-9550-8DD4E1975153}" destId="{04881BC2-A579-4C9C-B71B-B52C74C5985D}" srcOrd="8" destOrd="0" presId="urn:microsoft.com/office/officeart/2005/8/layout/lProcess3"/>
    <dgm:cxn modelId="{7AEF05F5-A458-49DB-BA8F-3FAEFE4F22D5}" type="presParOf" srcId="{BE1ADDA5-E4F0-4713-9550-8DD4E1975153}" destId="{8A05E8B4-9719-4AD3-ADBA-38E1C5B07241}" srcOrd="9" destOrd="0" presId="urn:microsoft.com/office/officeart/2005/8/layout/lProcess3"/>
    <dgm:cxn modelId="{3E64E5B9-183B-4972-A286-5180611F197D}" type="presParOf" srcId="{BE1ADDA5-E4F0-4713-9550-8DD4E1975153}" destId="{29B512B4-D7C7-4A55-909E-AB6A631A6C35}" srcOrd="10" destOrd="0" presId="urn:microsoft.com/office/officeart/2005/8/layout/lProcess3"/>
    <dgm:cxn modelId="{A99F93EB-7711-4950-8B8E-1466611E6F24}" type="presParOf" srcId="{BE1ADDA5-E4F0-4713-9550-8DD4E1975153}" destId="{5BD74999-0581-43F4-AB3A-2710F7D934AD}" srcOrd="11" destOrd="0" presId="urn:microsoft.com/office/officeart/2005/8/layout/lProcess3"/>
    <dgm:cxn modelId="{6133E928-B276-42DD-B8E7-10D0693661A6}" type="presParOf" srcId="{BE1ADDA5-E4F0-4713-9550-8DD4E1975153}" destId="{EE524A6B-0BB2-43E8-9CFC-4D01524FFEF7}" srcOrd="1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F0D0E1-B946-4B73-A9E9-D51AD9A572C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t-IT"/>
        </a:p>
      </dgm:t>
    </dgm:pt>
    <dgm:pt modelId="{87227A67-5E1D-4012-B986-C7CE4EFE83F1}">
      <dgm:prSet phldrT="[Testo]" custT="1"/>
      <dgm:spPr/>
      <dgm:t>
        <a:bodyPr/>
        <a:lstStyle/>
        <a:p>
          <a:r>
            <a:rPr lang="it-IT" sz="4400" dirty="0"/>
            <a:t>Cittadinanza responsabile</a:t>
          </a:r>
        </a:p>
      </dgm:t>
    </dgm:pt>
    <dgm:pt modelId="{577F138B-74E5-458F-9819-ED1175C63626}" type="parTrans" cxnId="{02302AEB-016B-40CD-9108-8999B88DE82B}">
      <dgm:prSet/>
      <dgm:spPr/>
      <dgm:t>
        <a:bodyPr/>
        <a:lstStyle/>
        <a:p>
          <a:endParaRPr lang="it-IT" sz="1600"/>
        </a:p>
      </dgm:t>
    </dgm:pt>
    <dgm:pt modelId="{CBFC91DD-F334-416C-B675-C5F2C5049363}" type="sibTrans" cxnId="{02302AEB-016B-40CD-9108-8999B88DE82B}">
      <dgm:prSet/>
      <dgm:spPr/>
      <dgm:t>
        <a:bodyPr/>
        <a:lstStyle/>
        <a:p>
          <a:endParaRPr lang="it-IT" sz="1600"/>
        </a:p>
      </dgm:t>
    </dgm:pt>
    <dgm:pt modelId="{D976CB2B-C321-4070-B847-AFBD5DA9A7C2}">
      <dgm:prSet phldrT="[Testo]" custT="1"/>
      <dgm:spPr/>
      <dgm:t>
        <a:bodyPr/>
        <a:lstStyle/>
        <a:p>
          <a:r>
            <a:rPr lang="it-IT" sz="4400" dirty="0"/>
            <a:t>Economia responsabile</a:t>
          </a:r>
        </a:p>
      </dgm:t>
    </dgm:pt>
    <dgm:pt modelId="{DD3728C9-CB65-4410-9473-B2F916FCF3FF}" type="parTrans" cxnId="{994A1EDD-6F47-4C75-A507-DC299AAABE6E}">
      <dgm:prSet/>
      <dgm:spPr/>
      <dgm:t>
        <a:bodyPr/>
        <a:lstStyle/>
        <a:p>
          <a:endParaRPr lang="it-IT" sz="1600"/>
        </a:p>
      </dgm:t>
    </dgm:pt>
    <dgm:pt modelId="{5C35249D-6248-41BA-B927-71587FE43D5E}" type="sibTrans" cxnId="{994A1EDD-6F47-4C75-A507-DC299AAABE6E}">
      <dgm:prSet/>
      <dgm:spPr/>
      <dgm:t>
        <a:bodyPr/>
        <a:lstStyle/>
        <a:p>
          <a:endParaRPr lang="it-IT" sz="1600"/>
        </a:p>
      </dgm:t>
    </dgm:pt>
    <dgm:pt modelId="{A77C9D6D-46D1-4E44-AAE7-6990AD328D98}">
      <dgm:prSet phldrT="[Testo]" custT="1"/>
      <dgm:spPr/>
      <dgm:t>
        <a:bodyPr/>
        <a:lstStyle/>
        <a:p>
          <a:r>
            <a:rPr lang="it-IT" sz="4400" dirty="0"/>
            <a:t>Cultura della legalità</a:t>
          </a:r>
        </a:p>
      </dgm:t>
    </dgm:pt>
    <dgm:pt modelId="{91D5E765-5780-4DF5-A53A-53705FC713BD}" type="parTrans" cxnId="{72C92547-9FBE-44B8-8BBB-2584F56E813F}">
      <dgm:prSet/>
      <dgm:spPr/>
      <dgm:t>
        <a:bodyPr/>
        <a:lstStyle/>
        <a:p>
          <a:endParaRPr lang="it-IT" sz="1600"/>
        </a:p>
      </dgm:t>
    </dgm:pt>
    <dgm:pt modelId="{27E4FF1B-C929-463D-9D68-02B1CAB63E3A}" type="sibTrans" cxnId="{72C92547-9FBE-44B8-8BBB-2584F56E813F}">
      <dgm:prSet/>
      <dgm:spPr/>
      <dgm:t>
        <a:bodyPr/>
        <a:lstStyle/>
        <a:p>
          <a:endParaRPr lang="it-IT" sz="1600"/>
        </a:p>
      </dgm:t>
    </dgm:pt>
    <dgm:pt modelId="{E91B4742-0EE5-4BC8-98C0-A77E650AE29E}" type="pres">
      <dgm:prSet presAssocID="{9DF0D0E1-B946-4B73-A9E9-D51AD9A572C4}" presName="Name0" presStyleCnt="0">
        <dgm:presLayoutVars>
          <dgm:chMax val="7"/>
          <dgm:chPref val="7"/>
          <dgm:dir/>
        </dgm:presLayoutVars>
      </dgm:prSet>
      <dgm:spPr/>
    </dgm:pt>
    <dgm:pt modelId="{CAA263F3-AEB3-4AF8-A8C6-62CB59A35B08}" type="pres">
      <dgm:prSet presAssocID="{9DF0D0E1-B946-4B73-A9E9-D51AD9A572C4}" presName="Name1" presStyleCnt="0"/>
      <dgm:spPr/>
    </dgm:pt>
    <dgm:pt modelId="{A570C926-0E8C-4914-8A7A-2EFCC4E80509}" type="pres">
      <dgm:prSet presAssocID="{9DF0D0E1-B946-4B73-A9E9-D51AD9A572C4}" presName="cycle" presStyleCnt="0"/>
      <dgm:spPr/>
    </dgm:pt>
    <dgm:pt modelId="{169E5F6F-AF8E-40E5-BC12-97039285B52E}" type="pres">
      <dgm:prSet presAssocID="{9DF0D0E1-B946-4B73-A9E9-D51AD9A572C4}" presName="srcNode" presStyleLbl="node1" presStyleIdx="0" presStyleCnt="3"/>
      <dgm:spPr/>
    </dgm:pt>
    <dgm:pt modelId="{10A3B3E9-71DB-49FC-B5E1-1A0A872D2582}" type="pres">
      <dgm:prSet presAssocID="{9DF0D0E1-B946-4B73-A9E9-D51AD9A572C4}" presName="conn" presStyleLbl="parChTrans1D2" presStyleIdx="0" presStyleCnt="1"/>
      <dgm:spPr/>
    </dgm:pt>
    <dgm:pt modelId="{FC83B074-7B6C-477C-A596-3FFB9D8DF05F}" type="pres">
      <dgm:prSet presAssocID="{9DF0D0E1-B946-4B73-A9E9-D51AD9A572C4}" presName="extraNode" presStyleLbl="node1" presStyleIdx="0" presStyleCnt="3"/>
      <dgm:spPr/>
    </dgm:pt>
    <dgm:pt modelId="{2CEC7512-1614-4B3B-A9AF-19037BC3557B}" type="pres">
      <dgm:prSet presAssocID="{9DF0D0E1-B946-4B73-A9E9-D51AD9A572C4}" presName="dstNode" presStyleLbl="node1" presStyleIdx="0" presStyleCnt="3"/>
      <dgm:spPr/>
    </dgm:pt>
    <dgm:pt modelId="{35F72CD6-DAA9-45F5-876B-DB92FBB5E505}" type="pres">
      <dgm:prSet presAssocID="{87227A67-5E1D-4012-B986-C7CE4EFE83F1}" presName="text_1" presStyleLbl="node1" presStyleIdx="0" presStyleCnt="3">
        <dgm:presLayoutVars>
          <dgm:bulletEnabled val="1"/>
        </dgm:presLayoutVars>
      </dgm:prSet>
      <dgm:spPr/>
    </dgm:pt>
    <dgm:pt modelId="{14456011-2A1F-4408-A235-7F57B9FAED87}" type="pres">
      <dgm:prSet presAssocID="{87227A67-5E1D-4012-B986-C7CE4EFE83F1}" presName="accent_1" presStyleCnt="0"/>
      <dgm:spPr/>
    </dgm:pt>
    <dgm:pt modelId="{1AAEE00F-E5EA-4F64-964E-21648AF7EBF4}" type="pres">
      <dgm:prSet presAssocID="{87227A67-5E1D-4012-B986-C7CE4EFE83F1}" presName="accentRepeatNode" presStyleLbl="solidFgAcc1" presStyleIdx="0" presStyleCnt="3"/>
      <dgm:spPr/>
    </dgm:pt>
    <dgm:pt modelId="{AB2FCD33-CE02-4DA9-83C0-6AF8BC2A85E4}" type="pres">
      <dgm:prSet presAssocID="{D976CB2B-C321-4070-B847-AFBD5DA9A7C2}" presName="text_2" presStyleLbl="node1" presStyleIdx="1" presStyleCnt="3">
        <dgm:presLayoutVars>
          <dgm:bulletEnabled val="1"/>
        </dgm:presLayoutVars>
      </dgm:prSet>
      <dgm:spPr/>
    </dgm:pt>
    <dgm:pt modelId="{DFE9C329-D1BE-42F9-B5F1-79C563D5A67C}" type="pres">
      <dgm:prSet presAssocID="{D976CB2B-C321-4070-B847-AFBD5DA9A7C2}" presName="accent_2" presStyleCnt="0"/>
      <dgm:spPr/>
    </dgm:pt>
    <dgm:pt modelId="{5689635B-7E9F-4B95-991A-0D999333F014}" type="pres">
      <dgm:prSet presAssocID="{D976CB2B-C321-4070-B847-AFBD5DA9A7C2}" presName="accentRepeatNode" presStyleLbl="solidFgAcc1" presStyleIdx="1" presStyleCnt="3"/>
      <dgm:spPr/>
    </dgm:pt>
    <dgm:pt modelId="{4F747147-BFFE-4567-8C70-3C75B7F964AC}" type="pres">
      <dgm:prSet presAssocID="{A77C9D6D-46D1-4E44-AAE7-6990AD328D98}" presName="text_3" presStyleLbl="node1" presStyleIdx="2" presStyleCnt="3">
        <dgm:presLayoutVars>
          <dgm:bulletEnabled val="1"/>
        </dgm:presLayoutVars>
      </dgm:prSet>
      <dgm:spPr/>
    </dgm:pt>
    <dgm:pt modelId="{7BAD4C61-18E5-4DF9-AE3B-8A2212DA783E}" type="pres">
      <dgm:prSet presAssocID="{A77C9D6D-46D1-4E44-AAE7-6990AD328D98}" presName="accent_3" presStyleCnt="0"/>
      <dgm:spPr/>
    </dgm:pt>
    <dgm:pt modelId="{7008FF95-E72A-460A-A576-0E5B2720CCB1}" type="pres">
      <dgm:prSet presAssocID="{A77C9D6D-46D1-4E44-AAE7-6990AD328D98}" presName="accentRepeatNode" presStyleLbl="solidFgAcc1" presStyleIdx="2" presStyleCnt="3"/>
      <dgm:spPr/>
    </dgm:pt>
  </dgm:ptLst>
  <dgm:cxnLst>
    <dgm:cxn modelId="{825BD512-DDB2-42DE-A982-3DA66E143889}" type="presOf" srcId="{CBFC91DD-F334-416C-B675-C5F2C5049363}" destId="{10A3B3E9-71DB-49FC-B5E1-1A0A872D2582}" srcOrd="0" destOrd="0" presId="urn:microsoft.com/office/officeart/2008/layout/VerticalCurvedList"/>
    <dgm:cxn modelId="{A93A4A17-6797-4692-BD64-436F3FDDF0F0}" type="presOf" srcId="{87227A67-5E1D-4012-B986-C7CE4EFE83F1}" destId="{35F72CD6-DAA9-45F5-876B-DB92FBB5E505}" srcOrd="0" destOrd="0" presId="urn:microsoft.com/office/officeart/2008/layout/VerticalCurvedList"/>
    <dgm:cxn modelId="{72C92547-9FBE-44B8-8BBB-2584F56E813F}" srcId="{9DF0D0E1-B946-4B73-A9E9-D51AD9A572C4}" destId="{A77C9D6D-46D1-4E44-AAE7-6990AD328D98}" srcOrd="2" destOrd="0" parTransId="{91D5E765-5780-4DF5-A53A-53705FC713BD}" sibTransId="{27E4FF1B-C929-463D-9D68-02B1CAB63E3A}"/>
    <dgm:cxn modelId="{7599BD70-991F-4975-8BF8-7636C56936B1}" type="presOf" srcId="{A77C9D6D-46D1-4E44-AAE7-6990AD328D98}" destId="{4F747147-BFFE-4567-8C70-3C75B7F964AC}" srcOrd="0" destOrd="0" presId="urn:microsoft.com/office/officeart/2008/layout/VerticalCurvedList"/>
    <dgm:cxn modelId="{5568CF78-0493-4CA7-B429-850875AB9EF3}" type="presOf" srcId="{D976CB2B-C321-4070-B847-AFBD5DA9A7C2}" destId="{AB2FCD33-CE02-4DA9-83C0-6AF8BC2A85E4}" srcOrd="0" destOrd="0" presId="urn:microsoft.com/office/officeart/2008/layout/VerticalCurvedList"/>
    <dgm:cxn modelId="{78D633BC-E76E-4D82-B58E-9FEF2994AFF0}" type="presOf" srcId="{9DF0D0E1-B946-4B73-A9E9-D51AD9A572C4}" destId="{E91B4742-0EE5-4BC8-98C0-A77E650AE29E}" srcOrd="0" destOrd="0" presId="urn:microsoft.com/office/officeart/2008/layout/VerticalCurvedList"/>
    <dgm:cxn modelId="{994A1EDD-6F47-4C75-A507-DC299AAABE6E}" srcId="{9DF0D0E1-B946-4B73-A9E9-D51AD9A572C4}" destId="{D976CB2B-C321-4070-B847-AFBD5DA9A7C2}" srcOrd="1" destOrd="0" parTransId="{DD3728C9-CB65-4410-9473-B2F916FCF3FF}" sibTransId="{5C35249D-6248-41BA-B927-71587FE43D5E}"/>
    <dgm:cxn modelId="{02302AEB-016B-40CD-9108-8999B88DE82B}" srcId="{9DF0D0E1-B946-4B73-A9E9-D51AD9A572C4}" destId="{87227A67-5E1D-4012-B986-C7CE4EFE83F1}" srcOrd="0" destOrd="0" parTransId="{577F138B-74E5-458F-9819-ED1175C63626}" sibTransId="{CBFC91DD-F334-416C-B675-C5F2C5049363}"/>
    <dgm:cxn modelId="{C3ABCF9E-E845-4872-B4E0-BD14831FC3E1}" type="presParOf" srcId="{E91B4742-0EE5-4BC8-98C0-A77E650AE29E}" destId="{CAA263F3-AEB3-4AF8-A8C6-62CB59A35B08}" srcOrd="0" destOrd="0" presId="urn:microsoft.com/office/officeart/2008/layout/VerticalCurvedList"/>
    <dgm:cxn modelId="{20C8EC3B-A6F9-4A6F-8B9B-3F83530BD12B}" type="presParOf" srcId="{CAA263F3-AEB3-4AF8-A8C6-62CB59A35B08}" destId="{A570C926-0E8C-4914-8A7A-2EFCC4E80509}" srcOrd="0" destOrd="0" presId="urn:microsoft.com/office/officeart/2008/layout/VerticalCurvedList"/>
    <dgm:cxn modelId="{B29398EB-322A-4226-A842-1D04A21A807B}" type="presParOf" srcId="{A570C926-0E8C-4914-8A7A-2EFCC4E80509}" destId="{169E5F6F-AF8E-40E5-BC12-97039285B52E}" srcOrd="0" destOrd="0" presId="urn:microsoft.com/office/officeart/2008/layout/VerticalCurvedList"/>
    <dgm:cxn modelId="{41EFFA58-6BD0-47A4-90FD-81C687F3D699}" type="presParOf" srcId="{A570C926-0E8C-4914-8A7A-2EFCC4E80509}" destId="{10A3B3E9-71DB-49FC-B5E1-1A0A872D2582}" srcOrd="1" destOrd="0" presId="urn:microsoft.com/office/officeart/2008/layout/VerticalCurvedList"/>
    <dgm:cxn modelId="{D2D49395-67FD-41E7-9A04-8C2E2F01CEC2}" type="presParOf" srcId="{A570C926-0E8C-4914-8A7A-2EFCC4E80509}" destId="{FC83B074-7B6C-477C-A596-3FFB9D8DF05F}" srcOrd="2" destOrd="0" presId="urn:microsoft.com/office/officeart/2008/layout/VerticalCurvedList"/>
    <dgm:cxn modelId="{A2C7D0B8-ACD6-406D-8664-6E6E8A1C3219}" type="presParOf" srcId="{A570C926-0E8C-4914-8A7A-2EFCC4E80509}" destId="{2CEC7512-1614-4B3B-A9AF-19037BC3557B}" srcOrd="3" destOrd="0" presId="urn:microsoft.com/office/officeart/2008/layout/VerticalCurvedList"/>
    <dgm:cxn modelId="{6774BD61-233A-4154-BEB2-1EE64360864A}" type="presParOf" srcId="{CAA263F3-AEB3-4AF8-A8C6-62CB59A35B08}" destId="{35F72CD6-DAA9-45F5-876B-DB92FBB5E505}" srcOrd="1" destOrd="0" presId="urn:microsoft.com/office/officeart/2008/layout/VerticalCurvedList"/>
    <dgm:cxn modelId="{12EFC697-6B02-48D2-B1C2-6E1DB2FF8863}" type="presParOf" srcId="{CAA263F3-AEB3-4AF8-A8C6-62CB59A35B08}" destId="{14456011-2A1F-4408-A235-7F57B9FAED87}" srcOrd="2" destOrd="0" presId="urn:microsoft.com/office/officeart/2008/layout/VerticalCurvedList"/>
    <dgm:cxn modelId="{FE9182B9-326B-4120-BE83-CEACBF28452D}" type="presParOf" srcId="{14456011-2A1F-4408-A235-7F57B9FAED87}" destId="{1AAEE00F-E5EA-4F64-964E-21648AF7EBF4}" srcOrd="0" destOrd="0" presId="urn:microsoft.com/office/officeart/2008/layout/VerticalCurvedList"/>
    <dgm:cxn modelId="{2B03B69C-FC50-4859-AC0E-48DAC21F6485}" type="presParOf" srcId="{CAA263F3-AEB3-4AF8-A8C6-62CB59A35B08}" destId="{AB2FCD33-CE02-4DA9-83C0-6AF8BC2A85E4}" srcOrd="3" destOrd="0" presId="urn:microsoft.com/office/officeart/2008/layout/VerticalCurvedList"/>
    <dgm:cxn modelId="{4D54C164-FA5D-41CB-877B-6736E90FB274}" type="presParOf" srcId="{CAA263F3-AEB3-4AF8-A8C6-62CB59A35B08}" destId="{DFE9C329-D1BE-42F9-B5F1-79C563D5A67C}" srcOrd="4" destOrd="0" presId="urn:microsoft.com/office/officeart/2008/layout/VerticalCurvedList"/>
    <dgm:cxn modelId="{8E5DDFD1-DBC7-4335-8854-B081939EBB26}" type="presParOf" srcId="{DFE9C329-D1BE-42F9-B5F1-79C563D5A67C}" destId="{5689635B-7E9F-4B95-991A-0D999333F014}" srcOrd="0" destOrd="0" presId="urn:microsoft.com/office/officeart/2008/layout/VerticalCurvedList"/>
    <dgm:cxn modelId="{B1B88574-44A4-49DF-8874-18DA8EFE6ECD}" type="presParOf" srcId="{CAA263F3-AEB3-4AF8-A8C6-62CB59A35B08}" destId="{4F747147-BFFE-4567-8C70-3C75B7F964AC}" srcOrd="5" destOrd="0" presId="urn:microsoft.com/office/officeart/2008/layout/VerticalCurvedList"/>
    <dgm:cxn modelId="{609E3794-DB03-4EB5-B90D-06B7A591A63B}" type="presParOf" srcId="{CAA263F3-AEB3-4AF8-A8C6-62CB59A35B08}" destId="{7BAD4C61-18E5-4DF9-AE3B-8A2212DA783E}" srcOrd="6" destOrd="0" presId="urn:microsoft.com/office/officeart/2008/layout/VerticalCurvedList"/>
    <dgm:cxn modelId="{07143DD9-9650-4978-93F8-CE840FBEA5BC}" type="presParOf" srcId="{7BAD4C61-18E5-4DF9-AE3B-8A2212DA783E}" destId="{7008FF95-E72A-460A-A576-0E5B2720CCB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2344A5-9605-4758-98A4-F0FAE1A6EB59}"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it-IT"/>
        </a:p>
      </dgm:t>
    </dgm:pt>
    <dgm:pt modelId="{58E1ED43-FA7D-4783-99A0-73906D2E1180}">
      <dgm:prSet phldrT="[Testo]"/>
      <dgm:spPr/>
      <dgm:t>
        <a:bodyPr/>
        <a:lstStyle/>
        <a:p>
          <a:r>
            <a:rPr lang="it-IT" dirty="0"/>
            <a:t>Piano integrato delle azioni</a:t>
          </a:r>
        </a:p>
      </dgm:t>
    </dgm:pt>
    <dgm:pt modelId="{0B779C2E-BB74-47D0-9E65-74EDA0A23588}" type="parTrans" cxnId="{A031BA89-37CD-45EB-8652-DB70A738A3CD}">
      <dgm:prSet/>
      <dgm:spPr/>
      <dgm:t>
        <a:bodyPr/>
        <a:lstStyle/>
        <a:p>
          <a:endParaRPr lang="it-IT"/>
        </a:p>
      </dgm:t>
    </dgm:pt>
    <dgm:pt modelId="{B7D4748A-4155-4DCC-AD55-8CCF92762C23}" type="sibTrans" cxnId="{A031BA89-37CD-45EB-8652-DB70A738A3CD}">
      <dgm:prSet/>
      <dgm:spPr/>
      <dgm:t>
        <a:bodyPr/>
        <a:lstStyle/>
        <a:p>
          <a:endParaRPr lang="it-IT"/>
        </a:p>
      </dgm:t>
    </dgm:pt>
    <dgm:pt modelId="{7091E4A0-2C0E-44F5-ABF2-3BE4009E218C}">
      <dgm:prSet phldrT="[Testo]"/>
      <dgm:spPr/>
      <dgm:t>
        <a:bodyPr/>
        <a:lstStyle/>
        <a:p>
          <a:pPr algn="ctr"/>
          <a:r>
            <a:rPr lang="it-IT" b="1" dirty="0">
              <a:latin typeface="Bahnschrift" panose="020B0502040204020203" pitchFamily="34" charset="0"/>
            </a:rPr>
            <a:t>DEFINIZIONE: piano che definisce le azioni regionali finalizzate a conseguire gli obiettivi della ratio </a:t>
          </a:r>
          <a:r>
            <a:rPr lang="it-IT" b="1" dirty="0" err="1">
              <a:latin typeface="Bahnschrift" panose="020B0502040204020203" pitchFamily="34" charset="0"/>
            </a:rPr>
            <a:t>legis</a:t>
          </a:r>
          <a:r>
            <a:rPr lang="it-IT" b="1" dirty="0">
              <a:latin typeface="Bahnschrift" panose="020B0502040204020203" pitchFamily="34" charset="0"/>
            </a:rPr>
            <a:t>, che indica le risorse dedicate al tal fine e le strutture regionali rivolte alla </a:t>
          </a:r>
          <a:br>
            <a:rPr lang="it-IT" b="1" dirty="0">
              <a:latin typeface="Bahnschrift" panose="020B0502040204020203" pitchFamily="34" charset="0"/>
            </a:rPr>
          </a:br>
          <a:r>
            <a:rPr lang="it-IT" b="1" dirty="0">
              <a:latin typeface="Bahnschrift" panose="020B0502040204020203" pitchFamily="34" charset="0"/>
            </a:rPr>
            <a:t>loro attuazione.</a:t>
          </a:r>
        </a:p>
      </dgm:t>
    </dgm:pt>
    <dgm:pt modelId="{E2124275-D9AE-4FC1-A9B5-39AAA31A7E63}" type="parTrans" cxnId="{FE4BC9DE-9715-4E48-B7C9-2CA59A25D474}">
      <dgm:prSet/>
      <dgm:spPr/>
      <dgm:t>
        <a:bodyPr/>
        <a:lstStyle/>
        <a:p>
          <a:endParaRPr lang="it-IT"/>
        </a:p>
      </dgm:t>
    </dgm:pt>
    <dgm:pt modelId="{B3479CFD-18BA-48B1-B57B-1C3715F5B9B4}" type="sibTrans" cxnId="{FE4BC9DE-9715-4E48-B7C9-2CA59A25D474}">
      <dgm:prSet/>
      <dgm:spPr/>
      <dgm:t>
        <a:bodyPr/>
        <a:lstStyle/>
        <a:p>
          <a:endParaRPr lang="it-IT"/>
        </a:p>
      </dgm:t>
    </dgm:pt>
    <dgm:pt modelId="{6C0098BB-6E83-4A73-9ED2-D95651A7476D}">
      <dgm:prSet phldrT="[Testo]"/>
      <dgm:spPr/>
      <dgm:t>
        <a:bodyPr/>
        <a:lstStyle/>
        <a:p>
          <a:pPr algn="l"/>
          <a:r>
            <a:rPr lang="it-IT" b="0" i="0" dirty="0"/>
            <a:t>È </a:t>
          </a:r>
          <a:r>
            <a:rPr lang="it-IT" b="1" i="0" dirty="0"/>
            <a:t>predisposto</a:t>
          </a:r>
          <a:r>
            <a:rPr lang="it-IT" b="0" i="0" dirty="0"/>
            <a:t> mediante le indicazioni della </a:t>
          </a:r>
          <a:r>
            <a:rPr lang="it-IT" b="1" i="0" dirty="0"/>
            <a:t>Consulta regionale e </a:t>
          </a:r>
          <a:r>
            <a:rPr lang="it-IT" b="0" i="0" dirty="0"/>
            <a:t>delle analisi svolte attraverso </a:t>
          </a:r>
          <a:r>
            <a:rPr lang="it-IT" b="1" i="0" dirty="0"/>
            <a:t>l’Osservatorio.</a:t>
          </a:r>
          <a:endParaRPr lang="it-IT" dirty="0"/>
        </a:p>
      </dgm:t>
    </dgm:pt>
    <dgm:pt modelId="{B7990B20-5D99-4578-B26D-C36740F269AE}" type="parTrans" cxnId="{E379F968-CCD4-4B88-8C66-307FD144EBC8}">
      <dgm:prSet/>
      <dgm:spPr/>
      <dgm:t>
        <a:bodyPr/>
        <a:lstStyle/>
        <a:p>
          <a:endParaRPr lang="it-IT"/>
        </a:p>
      </dgm:t>
    </dgm:pt>
    <dgm:pt modelId="{6430A69A-073E-4337-909F-26C92DCF480F}" type="sibTrans" cxnId="{E379F968-CCD4-4B88-8C66-307FD144EBC8}">
      <dgm:prSet/>
      <dgm:spPr/>
      <dgm:t>
        <a:bodyPr/>
        <a:lstStyle/>
        <a:p>
          <a:endParaRPr lang="it-IT"/>
        </a:p>
      </dgm:t>
    </dgm:pt>
    <dgm:pt modelId="{CF28254E-05AC-4900-B96C-E0A79D530956}">
      <dgm:prSet phldrT="[Testo]"/>
      <dgm:spPr/>
      <dgm:t>
        <a:bodyPr/>
        <a:lstStyle/>
        <a:p>
          <a:pPr algn="l"/>
          <a:r>
            <a:rPr lang="it-IT" b="0" i="0" dirty="0"/>
            <a:t>È </a:t>
          </a:r>
          <a:r>
            <a:rPr lang="it-IT" b="1" i="0" dirty="0"/>
            <a:t>approvato dalla Giunta Regionale</a:t>
          </a:r>
          <a:r>
            <a:rPr lang="it-IT" b="0" i="0" dirty="0"/>
            <a:t>, con precedente parere della competente commissione assembleare.</a:t>
          </a:r>
          <a:endParaRPr lang="it-IT" dirty="0"/>
        </a:p>
      </dgm:t>
    </dgm:pt>
    <dgm:pt modelId="{4660E3FA-C8F7-4039-B135-BD3E6E4C8A57}" type="parTrans" cxnId="{B92A7E14-16EE-43DD-9256-1F31E4E7CDFC}">
      <dgm:prSet/>
      <dgm:spPr/>
      <dgm:t>
        <a:bodyPr/>
        <a:lstStyle/>
        <a:p>
          <a:endParaRPr lang="it-IT"/>
        </a:p>
      </dgm:t>
    </dgm:pt>
    <dgm:pt modelId="{D4D78FF2-4FED-4C3C-81FB-E5A26ABCBADA}" type="sibTrans" cxnId="{B92A7E14-16EE-43DD-9256-1F31E4E7CDFC}">
      <dgm:prSet/>
      <dgm:spPr/>
      <dgm:t>
        <a:bodyPr/>
        <a:lstStyle/>
        <a:p>
          <a:endParaRPr lang="it-IT"/>
        </a:p>
      </dgm:t>
    </dgm:pt>
    <dgm:pt modelId="{9209DFB2-DA88-4E0E-B80A-A4F36A312916}">
      <dgm:prSet/>
      <dgm:spPr/>
      <dgm:t>
        <a:bodyPr/>
        <a:lstStyle/>
        <a:p>
          <a:pPr algn="l"/>
          <a:r>
            <a:rPr lang="it-IT" b="0" i="0" dirty="0"/>
            <a:t>La sua </a:t>
          </a:r>
          <a:r>
            <a:rPr lang="it-IT" b="1" i="0" dirty="0"/>
            <a:t>maggiore diffusione è assicurata dalla Regione, che può promuovere forme di valutazione partecipata</a:t>
          </a:r>
          <a:r>
            <a:rPr lang="it-IT" b="0" i="0" dirty="0"/>
            <a:t>, mediante la realizzazione di consultazioni, audizioni e incontri sulle tematiche di maggiore interesse.</a:t>
          </a:r>
          <a:endParaRPr lang="it-IT" dirty="0"/>
        </a:p>
      </dgm:t>
    </dgm:pt>
    <dgm:pt modelId="{0F09E838-81E7-4997-B2B9-F7ED42C9CA55}" type="parTrans" cxnId="{82AD3956-6809-44C2-BEDD-70D7805DD051}">
      <dgm:prSet/>
      <dgm:spPr/>
      <dgm:t>
        <a:bodyPr/>
        <a:lstStyle/>
        <a:p>
          <a:endParaRPr lang="it-IT"/>
        </a:p>
      </dgm:t>
    </dgm:pt>
    <dgm:pt modelId="{905D59C7-501F-4515-8ECB-593EEC91D383}" type="sibTrans" cxnId="{82AD3956-6809-44C2-BEDD-70D7805DD051}">
      <dgm:prSet/>
      <dgm:spPr/>
      <dgm:t>
        <a:bodyPr/>
        <a:lstStyle/>
        <a:p>
          <a:endParaRPr lang="it-IT"/>
        </a:p>
      </dgm:t>
    </dgm:pt>
    <dgm:pt modelId="{5A041FC9-A1A3-440C-A8E1-AABF79F86D32}" type="pres">
      <dgm:prSet presAssocID="{042344A5-9605-4758-98A4-F0FAE1A6EB59}" presName="Name0" presStyleCnt="0">
        <dgm:presLayoutVars>
          <dgm:dir/>
          <dgm:animLvl val="lvl"/>
          <dgm:resizeHandles val="exact"/>
        </dgm:presLayoutVars>
      </dgm:prSet>
      <dgm:spPr/>
    </dgm:pt>
    <dgm:pt modelId="{3CFAFFCF-A6F6-4587-9793-FECA42A5A2AF}" type="pres">
      <dgm:prSet presAssocID="{58E1ED43-FA7D-4783-99A0-73906D2E1180}" presName="linNode" presStyleCnt="0"/>
      <dgm:spPr/>
    </dgm:pt>
    <dgm:pt modelId="{7388A1A1-D09A-4277-BD93-B74C2F113C6C}" type="pres">
      <dgm:prSet presAssocID="{58E1ED43-FA7D-4783-99A0-73906D2E1180}" presName="parentText" presStyleLbl="node1" presStyleIdx="0" presStyleCnt="1" custScaleX="60387" custScaleY="81649">
        <dgm:presLayoutVars>
          <dgm:chMax val="1"/>
          <dgm:bulletEnabled val="1"/>
        </dgm:presLayoutVars>
      </dgm:prSet>
      <dgm:spPr/>
    </dgm:pt>
    <dgm:pt modelId="{9ED6558E-E10C-423B-90E3-A8B27CB4FCEF}" type="pres">
      <dgm:prSet presAssocID="{58E1ED43-FA7D-4783-99A0-73906D2E1180}" presName="descendantText" presStyleLbl="alignAccFollowNode1" presStyleIdx="0" presStyleCnt="1" custLinFactNeighborY="0">
        <dgm:presLayoutVars>
          <dgm:bulletEnabled val="1"/>
        </dgm:presLayoutVars>
      </dgm:prSet>
      <dgm:spPr/>
    </dgm:pt>
  </dgm:ptLst>
  <dgm:cxnLst>
    <dgm:cxn modelId="{B92A7E14-16EE-43DD-9256-1F31E4E7CDFC}" srcId="{58E1ED43-FA7D-4783-99A0-73906D2E1180}" destId="{CF28254E-05AC-4900-B96C-E0A79D530956}" srcOrd="2" destOrd="0" parTransId="{4660E3FA-C8F7-4039-B135-BD3E6E4C8A57}" sibTransId="{D4D78FF2-4FED-4C3C-81FB-E5A26ABCBADA}"/>
    <dgm:cxn modelId="{10F52644-91A6-4DBA-A19C-6C1133CABEF2}" type="presOf" srcId="{9209DFB2-DA88-4E0E-B80A-A4F36A312916}" destId="{9ED6558E-E10C-423B-90E3-A8B27CB4FCEF}" srcOrd="0" destOrd="3" presId="urn:microsoft.com/office/officeart/2005/8/layout/vList5"/>
    <dgm:cxn modelId="{E379F968-CCD4-4B88-8C66-307FD144EBC8}" srcId="{58E1ED43-FA7D-4783-99A0-73906D2E1180}" destId="{6C0098BB-6E83-4A73-9ED2-D95651A7476D}" srcOrd="1" destOrd="0" parTransId="{B7990B20-5D99-4578-B26D-C36740F269AE}" sibTransId="{6430A69A-073E-4337-909F-26C92DCF480F}"/>
    <dgm:cxn modelId="{82AD3956-6809-44C2-BEDD-70D7805DD051}" srcId="{58E1ED43-FA7D-4783-99A0-73906D2E1180}" destId="{9209DFB2-DA88-4E0E-B80A-A4F36A312916}" srcOrd="3" destOrd="0" parTransId="{0F09E838-81E7-4997-B2B9-F7ED42C9CA55}" sibTransId="{905D59C7-501F-4515-8ECB-593EEC91D383}"/>
    <dgm:cxn modelId="{A031BA89-37CD-45EB-8652-DB70A738A3CD}" srcId="{042344A5-9605-4758-98A4-F0FAE1A6EB59}" destId="{58E1ED43-FA7D-4783-99A0-73906D2E1180}" srcOrd="0" destOrd="0" parTransId="{0B779C2E-BB74-47D0-9E65-74EDA0A23588}" sibTransId="{B7D4748A-4155-4DCC-AD55-8CCF92762C23}"/>
    <dgm:cxn modelId="{AA89CD8B-0E68-444E-A03E-7A670488575B}" type="presOf" srcId="{042344A5-9605-4758-98A4-F0FAE1A6EB59}" destId="{5A041FC9-A1A3-440C-A8E1-AABF79F86D32}" srcOrd="0" destOrd="0" presId="urn:microsoft.com/office/officeart/2005/8/layout/vList5"/>
    <dgm:cxn modelId="{01312DC5-267E-46A8-88D8-C6BC227D2B0E}" type="presOf" srcId="{58E1ED43-FA7D-4783-99A0-73906D2E1180}" destId="{7388A1A1-D09A-4277-BD93-B74C2F113C6C}" srcOrd="0" destOrd="0" presId="urn:microsoft.com/office/officeart/2005/8/layout/vList5"/>
    <dgm:cxn modelId="{362A64CD-D57A-419D-9CA8-D646F6937EEF}" type="presOf" srcId="{CF28254E-05AC-4900-B96C-E0A79D530956}" destId="{9ED6558E-E10C-423B-90E3-A8B27CB4FCEF}" srcOrd="0" destOrd="2" presId="urn:microsoft.com/office/officeart/2005/8/layout/vList5"/>
    <dgm:cxn modelId="{138094DB-0301-4236-8D47-8F977440A73C}" type="presOf" srcId="{6C0098BB-6E83-4A73-9ED2-D95651A7476D}" destId="{9ED6558E-E10C-423B-90E3-A8B27CB4FCEF}" srcOrd="0" destOrd="1" presId="urn:microsoft.com/office/officeart/2005/8/layout/vList5"/>
    <dgm:cxn modelId="{FE4BC9DE-9715-4E48-B7C9-2CA59A25D474}" srcId="{58E1ED43-FA7D-4783-99A0-73906D2E1180}" destId="{7091E4A0-2C0E-44F5-ABF2-3BE4009E218C}" srcOrd="0" destOrd="0" parTransId="{E2124275-D9AE-4FC1-A9B5-39AAA31A7E63}" sibTransId="{B3479CFD-18BA-48B1-B57B-1C3715F5B9B4}"/>
    <dgm:cxn modelId="{4FC31AFE-74F3-408A-AF0A-D5901DD3C6F9}" type="presOf" srcId="{7091E4A0-2C0E-44F5-ABF2-3BE4009E218C}" destId="{9ED6558E-E10C-423B-90E3-A8B27CB4FCEF}" srcOrd="0" destOrd="0" presId="urn:microsoft.com/office/officeart/2005/8/layout/vList5"/>
    <dgm:cxn modelId="{3EED51C2-1B3F-4157-A622-882DBFE3B433}" type="presParOf" srcId="{5A041FC9-A1A3-440C-A8E1-AABF79F86D32}" destId="{3CFAFFCF-A6F6-4587-9793-FECA42A5A2AF}" srcOrd="0" destOrd="0" presId="urn:microsoft.com/office/officeart/2005/8/layout/vList5"/>
    <dgm:cxn modelId="{C47AA88B-012F-43E8-B41D-C5C8FDC6BDFA}" type="presParOf" srcId="{3CFAFFCF-A6F6-4587-9793-FECA42A5A2AF}" destId="{7388A1A1-D09A-4277-BD93-B74C2F113C6C}" srcOrd="0" destOrd="0" presId="urn:microsoft.com/office/officeart/2005/8/layout/vList5"/>
    <dgm:cxn modelId="{3A03DC21-4708-4AB0-A151-1C6C204C7A36}" type="presParOf" srcId="{3CFAFFCF-A6F6-4587-9793-FECA42A5A2AF}" destId="{9ED6558E-E10C-423B-90E3-A8B27CB4FCE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F89188-474E-4276-A4A7-B4F6F71AD732}" type="doc">
      <dgm:prSet loTypeId="urn:microsoft.com/office/officeart/2005/8/layout/cycle2" loCatId="cycle" qsTypeId="urn:microsoft.com/office/officeart/2005/8/quickstyle/3d7" qsCatId="3D" csTypeId="urn:microsoft.com/office/officeart/2005/8/colors/colorful4" csCatId="colorful" phldr="1"/>
      <dgm:spPr/>
      <dgm:t>
        <a:bodyPr/>
        <a:lstStyle/>
        <a:p>
          <a:endParaRPr lang="it-IT"/>
        </a:p>
      </dgm:t>
    </dgm:pt>
    <dgm:pt modelId="{B85FCC04-46CC-48C7-B145-6A96349E9A15}">
      <dgm:prSet phldrT="[Testo]" custT="1"/>
      <dgm:spPr/>
      <dgm:t>
        <a:bodyPr/>
        <a:lstStyle/>
        <a:p>
          <a:r>
            <a:rPr lang="it-IT" sz="1800">
              <a:latin typeface="Lucida Grande"/>
            </a:rPr>
            <a:t>Presidente o suo delegato</a:t>
          </a:r>
          <a:endParaRPr lang="it-IT" sz="1800" dirty="0"/>
        </a:p>
      </dgm:t>
    </dgm:pt>
    <dgm:pt modelId="{5A44DA1B-EF48-419C-AD0C-4E269F62DCF1}" type="parTrans" cxnId="{4C88C41D-2B0F-49B7-A9E7-20A616C42E7F}">
      <dgm:prSet/>
      <dgm:spPr/>
      <dgm:t>
        <a:bodyPr/>
        <a:lstStyle/>
        <a:p>
          <a:endParaRPr lang="it-IT"/>
        </a:p>
      </dgm:t>
    </dgm:pt>
    <dgm:pt modelId="{5F81E3A4-5394-42E4-BDB3-C82FBAC3CF7A}" type="sibTrans" cxnId="{4C88C41D-2B0F-49B7-A9E7-20A616C42E7F}">
      <dgm:prSet/>
      <dgm:spPr/>
      <dgm:t>
        <a:bodyPr/>
        <a:lstStyle/>
        <a:p>
          <a:endParaRPr lang="it-IT"/>
        </a:p>
      </dgm:t>
    </dgm:pt>
    <dgm:pt modelId="{50165D93-1FE0-4A2E-9FE7-73584E8685A9}">
      <dgm:prSet phldrT="[Testo]" custT="1"/>
      <dgm:spPr/>
      <dgm:t>
        <a:bodyPr/>
        <a:lstStyle/>
        <a:p>
          <a:r>
            <a:rPr lang="it-IT" sz="1600">
              <a:latin typeface="Lucida Grande"/>
            </a:rPr>
            <a:t>Assessore Cultura, Politiche Giovanili e Politiche per la Legalità o suo delegato</a:t>
          </a:r>
          <a:endParaRPr lang="it-IT" sz="7200" dirty="0"/>
        </a:p>
      </dgm:t>
    </dgm:pt>
    <dgm:pt modelId="{0FAFE0E5-CA3E-4ECA-A345-258B35FDA520}" type="parTrans" cxnId="{C0DF2DE1-A040-4B30-815D-191F217F3242}">
      <dgm:prSet/>
      <dgm:spPr/>
      <dgm:t>
        <a:bodyPr/>
        <a:lstStyle/>
        <a:p>
          <a:endParaRPr lang="it-IT"/>
        </a:p>
      </dgm:t>
    </dgm:pt>
    <dgm:pt modelId="{67E8C929-F9EB-40B0-82CA-AC1CCB8100B0}" type="sibTrans" cxnId="{C0DF2DE1-A040-4B30-815D-191F217F3242}">
      <dgm:prSet/>
      <dgm:spPr/>
      <dgm:t>
        <a:bodyPr/>
        <a:lstStyle/>
        <a:p>
          <a:endParaRPr lang="it-IT"/>
        </a:p>
      </dgm:t>
    </dgm:pt>
    <dgm:pt modelId="{B7942CA2-2090-449C-BAA5-E6A58F8B7B43}">
      <dgm:prSet phldrT="[Testo]" custT="1"/>
      <dgm:spPr/>
      <dgm:t>
        <a:bodyPr/>
        <a:lstStyle/>
        <a:p>
          <a:r>
            <a:rPr lang="it-IT" sz="1600">
              <a:latin typeface="Lucida Grande"/>
            </a:rPr>
            <a:t>Presidente dell’Assemblea legislativa o suo delegato</a:t>
          </a:r>
          <a:endParaRPr lang="it-IT" sz="1600" dirty="0"/>
        </a:p>
      </dgm:t>
    </dgm:pt>
    <dgm:pt modelId="{7B53CBF0-FE1B-4D53-9232-10832CB5D733}" type="parTrans" cxnId="{B3BF51A0-F182-42CE-B3DF-52DE181C662B}">
      <dgm:prSet/>
      <dgm:spPr/>
      <dgm:t>
        <a:bodyPr/>
        <a:lstStyle/>
        <a:p>
          <a:endParaRPr lang="it-IT"/>
        </a:p>
      </dgm:t>
    </dgm:pt>
    <dgm:pt modelId="{D50250C4-BB1E-45CC-A5AD-350A49BCA505}" type="sibTrans" cxnId="{B3BF51A0-F182-42CE-B3DF-52DE181C662B}">
      <dgm:prSet/>
      <dgm:spPr/>
      <dgm:t>
        <a:bodyPr/>
        <a:lstStyle/>
        <a:p>
          <a:endParaRPr lang="it-IT"/>
        </a:p>
      </dgm:t>
    </dgm:pt>
    <dgm:pt modelId="{7FE4C5EA-E1C1-4D5F-8FF7-C9A085BBA43A}">
      <dgm:prSet phldrT="[Testo]" custT="1"/>
      <dgm:spPr/>
      <dgm:t>
        <a:bodyPr/>
        <a:lstStyle/>
        <a:p>
          <a:r>
            <a:rPr lang="it-IT" sz="1600" dirty="0">
              <a:latin typeface="Lucida Grande"/>
            </a:rPr>
            <a:t>Tutti i Capigruppo dell’Assemblea Legislativa della Regione Emilia-Romagna o loro delegati</a:t>
          </a:r>
          <a:endParaRPr lang="it-IT" sz="1600" dirty="0"/>
        </a:p>
      </dgm:t>
    </dgm:pt>
    <dgm:pt modelId="{87DEA1D2-DFAB-49DA-979D-EF456A60616B}" type="parTrans" cxnId="{EE400888-56C6-4F7D-AA7B-0014B7826392}">
      <dgm:prSet/>
      <dgm:spPr/>
      <dgm:t>
        <a:bodyPr/>
        <a:lstStyle/>
        <a:p>
          <a:endParaRPr lang="it-IT"/>
        </a:p>
      </dgm:t>
    </dgm:pt>
    <dgm:pt modelId="{A184B912-3E48-45D2-821C-F1C6BCDBE889}" type="sibTrans" cxnId="{EE400888-56C6-4F7D-AA7B-0014B7826392}">
      <dgm:prSet/>
      <dgm:spPr/>
      <dgm:t>
        <a:bodyPr/>
        <a:lstStyle/>
        <a:p>
          <a:endParaRPr lang="it-IT"/>
        </a:p>
      </dgm:t>
    </dgm:pt>
    <dgm:pt modelId="{36461596-A182-47B1-AE5F-601715179AB5}">
      <dgm:prSet phldrT="[Testo]" custT="1"/>
      <dgm:spPr/>
      <dgm:t>
        <a:bodyPr/>
        <a:lstStyle/>
        <a:p>
          <a:pPr>
            <a:buFont typeface="Arial" panose="020B0604020202020204" pitchFamily="34" charset="0"/>
            <a:buChar char="•"/>
          </a:pPr>
          <a:r>
            <a:rPr lang="it-IT" sz="1600">
              <a:latin typeface="Lucida Grande"/>
            </a:rPr>
            <a:t>Presidente ANCI Emilia-Romagna o suo delegato</a:t>
          </a:r>
          <a:endParaRPr lang="it-IT" sz="1600" dirty="0">
            <a:latin typeface="Lucida Grande"/>
          </a:endParaRPr>
        </a:p>
      </dgm:t>
    </dgm:pt>
    <dgm:pt modelId="{E3CE6B23-ADC0-4298-9CB9-BC692B6C3EEC}" type="parTrans" cxnId="{EAF62DC7-B73D-4136-8082-9FF401B5FC59}">
      <dgm:prSet/>
      <dgm:spPr/>
      <dgm:t>
        <a:bodyPr/>
        <a:lstStyle/>
        <a:p>
          <a:endParaRPr lang="it-IT"/>
        </a:p>
      </dgm:t>
    </dgm:pt>
    <dgm:pt modelId="{A7BC473A-38A6-4AF4-A8E6-6ACD33D972C7}" type="sibTrans" cxnId="{EAF62DC7-B73D-4136-8082-9FF401B5FC59}">
      <dgm:prSet/>
      <dgm:spPr/>
      <dgm:t>
        <a:bodyPr/>
        <a:lstStyle/>
        <a:p>
          <a:endParaRPr lang="it-IT"/>
        </a:p>
      </dgm:t>
    </dgm:pt>
    <dgm:pt modelId="{60976B93-D18D-43F9-A2FA-9F4D1B6A92DC}">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it-IT" sz="1400" dirty="0">
            <a:latin typeface="Lucida Grande"/>
          </a:endParaRPr>
        </a:p>
        <a:p>
          <a:pPr marL="0" marR="0" lvl="0" indent="0" defTabSz="914400" eaLnBrk="1" fontAlgn="auto" latinLnBrk="0" hangingPunct="1">
            <a:lnSpc>
              <a:spcPct val="100000"/>
            </a:lnSpc>
            <a:spcBef>
              <a:spcPts val="0"/>
            </a:spcBef>
            <a:spcAft>
              <a:spcPts val="0"/>
            </a:spcAft>
            <a:buClrTx/>
            <a:buSzTx/>
            <a:buFontTx/>
            <a:buNone/>
            <a:tabLst/>
            <a:defRPr/>
          </a:pPr>
          <a:r>
            <a:rPr lang="it-IT" sz="1400" dirty="0">
              <a:latin typeface="Lucida Grande"/>
            </a:rPr>
            <a:t>Sindaco metropolitano della Città metropolitana di Bologna o suo delegato</a:t>
          </a:r>
          <a:endParaRPr lang="it-IT" sz="1400" dirty="0"/>
        </a:p>
        <a:p>
          <a:pPr marL="0" lvl="0" defTabSz="1733550">
            <a:lnSpc>
              <a:spcPct val="90000"/>
            </a:lnSpc>
            <a:spcBef>
              <a:spcPct val="0"/>
            </a:spcBef>
            <a:spcAft>
              <a:spcPct val="35000"/>
            </a:spcAft>
          </a:pPr>
          <a:endParaRPr lang="it-IT" sz="3600" dirty="0"/>
        </a:p>
      </dgm:t>
    </dgm:pt>
    <dgm:pt modelId="{DD1DF0C7-96AE-4FB2-BDAA-376FFD31E159}" type="parTrans" cxnId="{7904A14E-0328-4A5B-8572-4F938838ADB6}">
      <dgm:prSet/>
      <dgm:spPr/>
      <dgm:t>
        <a:bodyPr/>
        <a:lstStyle/>
        <a:p>
          <a:endParaRPr lang="it-IT"/>
        </a:p>
      </dgm:t>
    </dgm:pt>
    <dgm:pt modelId="{6AD98AE6-A9BB-4C67-86FC-52BB2B58887F}" type="sibTrans" cxnId="{7904A14E-0328-4A5B-8572-4F938838ADB6}">
      <dgm:prSet/>
      <dgm:spPr/>
      <dgm:t>
        <a:bodyPr/>
        <a:lstStyle/>
        <a:p>
          <a:endParaRPr lang="it-IT"/>
        </a:p>
      </dgm:t>
    </dgm:pt>
    <dgm:pt modelId="{2EDA9AD0-406C-47DF-9F9C-7F4C357D80F4}">
      <dgm:prSet custT="1"/>
      <dgm:spPr/>
      <dgm:t>
        <a:bodyPr/>
        <a:lstStyle/>
        <a:p>
          <a:r>
            <a:rPr lang="it-IT" sz="1600">
              <a:latin typeface="Lucida Grande"/>
            </a:rPr>
            <a:t>Presidenti delle Province dell'Emilia-Romagna o loro delegati</a:t>
          </a:r>
          <a:endParaRPr lang="it-IT" sz="1600" dirty="0"/>
        </a:p>
      </dgm:t>
    </dgm:pt>
    <dgm:pt modelId="{7CD976F1-AB83-490E-B5B2-A049AF30455C}" type="parTrans" cxnId="{B9692D82-2C66-4DC2-8858-A83E14DF3E55}">
      <dgm:prSet/>
      <dgm:spPr/>
      <dgm:t>
        <a:bodyPr/>
        <a:lstStyle/>
        <a:p>
          <a:endParaRPr lang="it-IT"/>
        </a:p>
      </dgm:t>
    </dgm:pt>
    <dgm:pt modelId="{C11F6775-E9D8-41EA-9249-8C0BDEADE3E0}" type="sibTrans" cxnId="{B9692D82-2C66-4DC2-8858-A83E14DF3E55}">
      <dgm:prSet/>
      <dgm:spPr/>
      <dgm:t>
        <a:bodyPr/>
        <a:lstStyle/>
        <a:p>
          <a:endParaRPr lang="it-IT"/>
        </a:p>
      </dgm:t>
    </dgm:pt>
    <dgm:pt modelId="{FD845441-D689-4D7D-83E0-7B1620F4655E}" type="pres">
      <dgm:prSet presAssocID="{1FF89188-474E-4276-A4A7-B4F6F71AD732}" presName="cycle" presStyleCnt="0">
        <dgm:presLayoutVars>
          <dgm:dir/>
          <dgm:resizeHandles val="exact"/>
        </dgm:presLayoutVars>
      </dgm:prSet>
      <dgm:spPr/>
    </dgm:pt>
    <dgm:pt modelId="{B9E9FE11-7D3B-40F7-A6DE-2ACD85786946}" type="pres">
      <dgm:prSet presAssocID="{B85FCC04-46CC-48C7-B145-6A96349E9A15}" presName="node" presStyleLbl="node1" presStyleIdx="0" presStyleCnt="7" custScaleX="354654" custRadScaleRad="78150" custRadScaleInc="30250">
        <dgm:presLayoutVars>
          <dgm:bulletEnabled val="1"/>
        </dgm:presLayoutVars>
      </dgm:prSet>
      <dgm:spPr/>
    </dgm:pt>
    <dgm:pt modelId="{385CBA33-2A8A-44A8-A5FF-E7EBCA95BFC7}" type="pres">
      <dgm:prSet presAssocID="{5F81E3A4-5394-42E4-BDB3-C82FBAC3CF7A}" presName="sibTrans" presStyleLbl="sibTrans2D1" presStyleIdx="0" presStyleCnt="7"/>
      <dgm:spPr/>
    </dgm:pt>
    <dgm:pt modelId="{D9B8F446-CE28-452F-99EF-54631CFE9EF7}" type="pres">
      <dgm:prSet presAssocID="{5F81E3A4-5394-42E4-BDB3-C82FBAC3CF7A}" presName="connectorText" presStyleLbl="sibTrans2D1" presStyleIdx="0" presStyleCnt="7"/>
      <dgm:spPr/>
    </dgm:pt>
    <dgm:pt modelId="{751F40C5-49C8-4F55-BA4F-A703425881B9}" type="pres">
      <dgm:prSet presAssocID="{50165D93-1FE0-4A2E-9FE7-73584E8685A9}" presName="node" presStyleLbl="node1" presStyleIdx="1" presStyleCnt="7" custScaleX="416154" custScaleY="161789" custRadScaleRad="232390" custRadScaleInc="92247">
        <dgm:presLayoutVars>
          <dgm:bulletEnabled val="1"/>
        </dgm:presLayoutVars>
      </dgm:prSet>
      <dgm:spPr/>
    </dgm:pt>
    <dgm:pt modelId="{1AE95E76-1D61-4A53-AC2C-F8116D73C468}" type="pres">
      <dgm:prSet presAssocID="{67E8C929-F9EB-40B0-82CA-AC1CCB8100B0}" presName="sibTrans" presStyleLbl="sibTrans2D1" presStyleIdx="1" presStyleCnt="7"/>
      <dgm:spPr/>
    </dgm:pt>
    <dgm:pt modelId="{38E2D3C7-89D6-4091-99C9-13224148E46D}" type="pres">
      <dgm:prSet presAssocID="{67E8C929-F9EB-40B0-82CA-AC1CCB8100B0}" presName="connectorText" presStyleLbl="sibTrans2D1" presStyleIdx="1" presStyleCnt="7"/>
      <dgm:spPr/>
    </dgm:pt>
    <dgm:pt modelId="{C2600311-F23A-4882-8FFB-B05062BC142D}" type="pres">
      <dgm:prSet presAssocID="{B7942CA2-2090-449C-BAA5-E6A58F8B7B43}" presName="node" presStyleLbl="node1" presStyleIdx="2" presStyleCnt="7" custScaleX="406631" custScaleY="179352" custRadScaleRad="280723" custRadScaleInc="-23810">
        <dgm:presLayoutVars>
          <dgm:bulletEnabled val="1"/>
        </dgm:presLayoutVars>
      </dgm:prSet>
      <dgm:spPr/>
    </dgm:pt>
    <dgm:pt modelId="{6D1F2022-7573-4539-96BD-2096489E31E9}" type="pres">
      <dgm:prSet presAssocID="{D50250C4-BB1E-45CC-A5AD-350A49BCA505}" presName="sibTrans" presStyleLbl="sibTrans2D1" presStyleIdx="2" presStyleCnt="7"/>
      <dgm:spPr/>
    </dgm:pt>
    <dgm:pt modelId="{BB5AE247-D134-4C56-A930-8B99A02531AD}" type="pres">
      <dgm:prSet presAssocID="{D50250C4-BB1E-45CC-A5AD-350A49BCA505}" presName="connectorText" presStyleLbl="sibTrans2D1" presStyleIdx="2" presStyleCnt="7"/>
      <dgm:spPr/>
    </dgm:pt>
    <dgm:pt modelId="{AF5A12A1-A6EE-48F9-BFD3-09C8CA9F3233}" type="pres">
      <dgm:prSet presAssocID="{7FE4C5EA-E1C1-4D5F-8FF7-C9A085BBA43A}" presName="node" presStyleLbl="node1" presStyleIdx="3" presStyleCnt="7" custScaleX="456562" custScaleY="207654" custRadScaleRad="98543" custRadScaleInc="-59928">
        <dgm:presLayoutVars>
          <dgm:bulletEnabled val="1"/>
        </dgm:presLayoutVars>
      </dgm:prSet>
      <dgm:spPr/>
    </dgm:pt>
    <dgm:pt modelId="{D99C4D45-714B-4C4D-B852-E42EBC14E620}" type="pres">
      <dgm:prSet presAssocID="{A184B912-3E48-45D2-821C-F1C6BCDBE889}" presName="sibTrans" presStyleLbl="sibTrans2D1" presStyleIdx="3" presStyleCnt="7"/>
      <dgm:spPr/>
    </dgm:pt>
    <dgm:pt modelId="{4FFC407E-D573-4319-84C3-E4CB7737F5A5}" type="pres">
      <dgm:prSet presAssocID="{A184B912-3E48-45D2-821C-F1C6BCDBE889}" presName="connectorText" presStyleLbl="sibTrans2D1" presStyleIdx="3" presStyleCnt="7"/>
      <dgm:spPr/>
    </dgm:pt>
    <dgm:pt modelId="{FE2D7618-6564-4FDD-8CA4-3E0C081EF9E3}" type="pres">
      <dgm:prSet presAssocID="{36461596-A182-47B1-AE5F-601715179AB5}" presName="node" presStyleLbl="node1" presStyleIdx="4" presStyleCnt="7" custScaleX="508109" custRadScaleRad="211045" custRadScaleInc="160139">
        <dgm:presLayoutVars>
          <dgm:bulletEnabled val="1"/>
        </dgm:presLayoutVars>
      </dgm:prSet>
      <dgm:spPr/>
    </dgm:pt>
    <dgm:pt modelId="{3649DC30-1D46-461E-9AF8-BCA93AB3E4E3}" type="pres">
      <dgm:prSet presAssocID="{A7BC473A-38A6-4AF4-A8E6-6ACD33D972C7}" presName="sibTrans" presStyleLbl="sibTrans2D1" presStyleIdx="4" presStyleCnt="7"/>
      <dgm:spPr/>
    </dgm:pt>
    <dgm:pt modelId="{A3184495-CFC4-4021-B0DF-CDC498A66205}" type="pres">
      <dgm:prSet presAssocID="{A7BC473A-38A6-4AF4-A8E6-6ACD33D972C7}" presName="connectorText" presStyleLbl="sibTrans2D1" presStyleIdx="4" presStyleCnt="7"/>
      <dgm:spPr/>
    </dgm:pt>
    <dgm:pt modelId="{95DB4D05-3325-4128-BE9D-6BE15C87ABC2}" type="pres">
      <dgm:prSet presAssocID="{60976B93-D18D-43F9-A2FA-9F4D1B6A92DC}" presName="node" presStyleLbl="node1" presStyleIdx="5" presStyleCnt="7" custScaleX="372153" custScaleY="160766" custRadScaleRad="291106" custRadScaleInc="37515">
        <dgm:presLayoutVars>
          <dgm:bulletEnabled val="1"/>
        </dgm:presLayoutVars>
      </dgm:prSet>
      <dgm:spPr/>
    </dgm:pt>
    <dgm:pt modelId="{1DE69A63-76E8-464A-A98A-8BE2FC852812}" type="pres">
      <dgm:prSet presAssocID="{6AD98AE6-A9BB-4C67-86FC-52BB2B58887F}" presName="sibTrans" presStyleLbl="sibTrans2D1" presStyleIdx="5" presStyleCnt="7"/>
      <dgm:spPr/>
    </dgm:pt>
    <dgm:pt modelId="{ACFFD955-624C-47B2-8807-7033B8D5FF18}" type="pres">
      <dgm:prSet presAssocID="{6AD98AE6-A9BB-4C67-86FC-52BB2B58887F}" presName="connectorText" presStyleLbl="sibTrans2D1" presStyleIdx="5" presStyleCnt="7"/>
      <dgm:spPr/>
    </dgm:pt>
    <dgm:pt modelId="{B54B8590-2EB4-4A02-A552-1B55F0EC7096}" type="pres">
      <dgm:prSet presAssocID="{2EDA9AD0-406C-47DF-9F9C-7F4C357D80F4}" presName="node" presStyleLbl="node1" presStyleIdx="6" presStyleCnt="7" custScaleX="445324" custScaleY="140924" custRadScaleRad="211860" custRadScaleInc="-90893">
        <dgm:presLayoutVars>
          <dgm:bulletEnabled val="1"/>
        </dgm:presLayoutVars>
      </dgm:prSet>
      <dgm:spPr/>
    </dgm:pt>
    <dgm:pt modelId="{5EB51B52-E958-485C-BF9F-A09BC5B10B86}" type="pres">
      <dgm:prSet presAssocID="{C11F6775-E9D8-41EA-9249-8C0BDEADE3E0}" presName="sibTrans" presStyleLbl="sibTrans2D1" presStyleIdx="6" presStyleCnt="7"/>
      <dgm:spPr/>
    </dgm:pt>
    <dgm:pt modelId="{144FA1AC-3AB1-4292-A2B3-7F52A8862E7A}" type="pres">
      <dgm:prSet presAssocID="{C11F6775-E9D8-41EA-9249-8C0BDEADE3E0}" presName="connectorText" presStyleLbl="sibTrans2D1" presStyleIdx="6" presStyleCnt="7"/>
      <dgm:spPr/>
    </dgm:pt>
  </dgm:ptLst>
  <dgm:cxnLst>
    <dgm:cxn modelId="{89E6530A-E07C-4DD6-89D6-65D30448E432}" type="presOf" srcId="{1FF89188-474E-4276-A4A7-B4F6F71AD732}" destId="{FD845441-D689-4D7D-83E0-7B1620F4655E}" srcOrd="0" destOrd="0" presId="urn:microsoft.com/office/officeart/2005/8/layout/cycle2"/>
    <dgm:cxn modelId="{C515640D-9EA8-4304-9D09-357177727D18}" type="presOf" srcId="{D50250C4-BB1E-45CC-A5AD-350A49BCA505}" destId="{6D1F2022-7573-4539-96BD-2096489E31E9}" srcOrd="0" destOrd="0" presId="urn:microsoft.com/office/officeart/2005/8/layout/cycle2"/>
    <dgm:cxn modelId="{2E7A0311-A3E9-420E-832B-0FD9997873F2}" type="presOf" srcId="{36461596-A182-47B1-AE5F-601715179AB5}" destId="{FE2D7618-6564-4FDD-8CA4-3E0C081EF9E3}" srcOrd="0" destOrd="0" presId="urn:microsoft.com/office/officeart/2005/8/layout/cycle2"/>
    <dgm:cxn modelId="{4C88C41D-2B0F-49B7-A9E7-20A616C42E7F}" srcId="{1FF89188-474E-4276-A4A7-B4F6F71AD732}" destId="{B85FCC04-46CC-48C7-B145-6A96349E9A15}" srcOrd="0" destOrd="0" parTransId="{5A44DA1B-EF48-419C-AD0C-4E269F62DCF1}" sibTransId="{5F81E3A4-5394-42E4-BDB3-C82FBAC3CF7A}"/>
    <dgm:cxn modelId="{04A24F1E-7B12-4D7D-BCDD-DFBED0FA58EC}" type="presOf" srcId="{67E8C929-F9EB-40B0-82CA-AC1CCB8100B0}" destId="{38E2D3C7-89D6-4091-99C9-13224148E46D}" srcOrd="1" destOrd="0" presId="urn:microsoft.com/office/officeart/2005/8/layout/cycle2"/>
    <dgm:cxn modelId="{74B6511E-FE4B-4927-9729-3F5A0937782D}" type="presOf" srcId="{C11F6775-E9D8-41EA-9249-8C0BDEADE3E0}" destId="{144FA1AC-3AB1-4292-A2B3-7F52A8862E7A}" srcOrd="1" destOrd="0" presId="urn:microsoft.com/office/officeart/2005/8/layout/cycle2"/>
    <dgm:cxn modelId="{D3175625-D06F-4C5D-8E5F-6482AD7D0B54}" type="presOf" srcId="{C11F6775-E9D8-41EA-9249-8C0BDEADE3E0}" destId="{5EB51B52-E958-485C-BF9F-A09BC5B10B86}" srcOrd="0" destOrd="0" presId="urn:microsoft.com/office/officeart/2005/8/layout/cycle2"/>
    <dgm:cxn modelId="{B9856535-7C9E-40B4-9408-7AB35A4CB3A6}" type="presOf" srcId="{5F81E3A4-5394-42E4-BDB3-C82FBAC3CF7A}" destId="{385CBA33-2A8A-44A8-A5FF-E7EBCA95BFC7}" srcOrd="0" destOrd="0" presId="urn:microsoft.com/office/officeart/2005/8/layout/cycle2"/>
    <dgm:cxn modelId="{E9BFF835-06E2-4C55-9F7E-98ED57B7CE60}" type="presOf" srcId="{B85FCC04-46CC-48C7-B145-6A96349E9A15}" destId="{B9E9FE11-7D3B-40F7-A6DE-2ACD85786946}" srcOrd="0" destOrd="0" presId="urn:microsoft.com/office/officeart/2005/8/layout/cycle2"/>
    <dgm:cxn modelId="{7904A14E-0328-4A5B-8572-4F938838ADB6}" srcId="{1FF89188-474E-4276-A4A7-B4F6F71AD732}" destId="{60976B93-D18D-43F9-A2FA-9F4D1B6A92DC}" srcOrd="5" destOrd="0" parTransId="{DD1DF0C7-96AE-4FB2-BDAA-376FFD31E159}" sibTransId="{6AD98AE6-A9BB-4C67-86FC-52BB2B58887F}"/>
    <dgm:cxn modelId="{3DD55954-6107-48D4-8372-AE40598A917D}" type="presOf" srcId="{60976B93-D18D-43F9-A2FA-9F4D1B6A92DC}" destId="{95DB4D05-3325-4128-BE9D-6BE15C87ABC2}" srcOrd="0" destOrd="0" presId="urn:microsoft.com/office/officeart/2005/8/layout/cycle2"/>
    <dgm:cxn modelId="{44CAFB74-6DD2-4A58-8EAF-021491F949A1}" type="presOf" srcId="{A184B912-3E48-45D2-821C-F1C6BCDBE889}" destId="{D99C4D45-714B-4C4D-B852-E42EBC14E620}" srcOrd="0" destOrd="0" presId="urn:microsoft.com/office/officeart/2005/8/layout/cycle2"/>
    <dgm:cxn modelId="{F2D60F55-742C-499B-83C7-4688C3714C74}" type="presOf" srcId="{6AD98AE6-A9BB-4C67-86FC-52BB2B58887F}" destId="{ACFFD955-624C-47B2-8807-7033B8D5FF18}" srcOrd="1" destOrd="0" presId="urn:microsoft.com/office/officeart/2005/8/layout/cycle2"/>
    <dgm:cxn modelId="{1F490E7A-C782-472E-B56E-CAEC5381AF75}" type="presOf" srcId="{50165D93-1FE0-4A2E-9FE7-73584E8685A9}" destId="{751F40C5-49C8-4F55-BA4F-A703425881B9}" srcOrd="0" destOrd="0" presId="urn:microsoft.com/office/officeart/2005/8/layout/cycle2"/>
    <dgm:cxn modelId="{B9692D82-2C66-4DC2-8858-A83E14DF3E55}" srcId="{1FF89188-474E-4276-A4A7-B4F6F71AD732}" destId="{2EDA9AD0-406C-47DF-9F9C-7F4C357D80F4}" srcOrd="6" destOrd="0" parTransId="{7CD976F1-AB83-490E-B5B2-A049AF30455C}" sibTransId="{C11F6775-E9D8-41EA-9249-8C0BDEADE3E0}"/>
    <dgm:cxn modelId="{EE400888-56C6-4F7D-AA7B-0014B7826392}" srcId="{1FF89188-474E-4276-A4A7-B4F6F71AD732}" destId="{7FE4C5EA-E1C1-4D5F-8FF7-C9A085BBA43A}" srcOrd="3" destOrd="0" parTransId="{87DEA1D2-DFAB-49DA-979D-EF456A60616B}" sibTransId="{A184B912-3E48-45D2-821C-F1C6BCDBE889}"/>
    <dgm:cxn modelId="{B474238C-2597-4D8B-BF02-CCBF004B1706}" type="presOf" srcId="{D50250C4-BB1E-45CC-A5AD-350A49BCA505}" destId="{BB5AE247-D134-4C56-A930-8B99A02531AD}" srcOrd="1" destOrd="0" presId="urn:microsoft.com/office/officeart/2005/8/layout/cycle2"/>
    <dgm:cxn modelId="{B3BF51A0-F182-42CE-B3DF-52DE181C662B}" srcId="{1FF89188-474E-4276-A4A7-B4F6F71AD732}" destId="{B7942CA2-2090-449C-BAA5-E6A58F8B7B43}" srcOrd="2" destOrd="0" parTransId="{7B53CBF0-FE1B-4D53-9232-10832CB5D733}" sibTransId="{D50250C4-BB1E-45CC-A5AD-350A49BCA505}"/>
    <dgm:cxn modelId="{CDCF51A3-0556-4F90-B784-530EEC0A78C6}" type="presOf" srcId="{7FE4C5EA-E1C1-4D5F-8FF7-C9A085BBA43A}" destId="{AF5A12A1-A6EE-48F9-BFD3-09C8CA9F3233}" srcOrd="0" destOrd="0" presId="urn:microsoft.com/office/officeart/2005/8/layout/cycle2"/>
    <dgm:cxn modelId="{7CC89EB6-24FD-466F-B446-D9247E6AD03C}" type="presOf" srcId="{A7BC473A-38A6-4AF4-A8E6-6ACD33D972C7}" destId="{3649DC30-1D46-461E-9AF8-BCA93AB3E4E3}" srcOrd="0" destOrd="0" presId="urn:microsoft.com/office/officeart/2005/8/layout/cycle2"/>
    <dgm:cxn modelId="{0B40A5BE-8BEF-4745-B7D2-93B2343B8346}" type="presOf" srcId="{67E8C929-F9EB-40B0-82CA-AC1CCB8100B0}" destId="{1AE95E76-1D61-4A53-AC2C-F8116D73C468}" srcOrd="0" destOrd="0" presId="urn:microsoft.com/office/officeart/2005/8/layout/cycle2"/>
    <dgm:cxn modelId="{EAF62DC7-B73D-4136-8082-9FF401B5FC59}" srcId="{1FF89188-474E-4276-A4A7-B4F6F71AD732}" destId="{36461596-A182-47B1-AE5F-601715179AB5}" srcOrd="4" destOrd="0" parTransId="{E3CE6B23-ADC0-4298-9CB9-BC692B6C3EEC}" sibTransId="{A7BC473A-38A6-4AF4-A8E6-6ACD33D972C7}"/>
    <dgm:cxn modelId="{C8E8D2CA-6104-45B2-A791-ED06EE24141D}" type="presOf" srcId="{A7BC473A-38A6-4AF4-A8E6-6ACD33D972C7}" destId="{A3184495-CFC4-4021-B0DF-CDC498A66205}" srcOrd="1" destOrd="0" presId="urn:microsoft.com/office/officeart/2005/8/layout/cycle2"/>
    <dgm:cxn modelId="{CF9780CF-F2BF-4E42-A58D-18241C1B0CD8}" type="presOf" srcId="{B7942CA2-2090-449C-BAA5-E6A58F8B7B43}" destId="{C2600311-F23A-4882-8FFB-B05062BC142D}" srcOrd="0" destOrd="0" presId="urn:microsoft.com/office/officeart/2005/8/layout/cycle2"/>
    <dgm:cxn modelId="{023C0BDF-96F1-4487-B579-44CEC3B77603}" type="presOf" srcId="{2EDA9AD0-406C-47DF-9F9C-7F4C357D80F4}" destId="{B54B8590-2EB4-4A02-A552-1B55F0EC7096}" srcOrd="0" destOrd="0" presId="urn:microsoft.com/office/officeart/2005/8/layout/cycle2"/>
    <dgm:cxn modelId="{C0DF2DE1-A040-4B30-815D-191F217F3242}" srcId="{1FF89188-474E-4276-A4A7-B4F6F71AD732}" destId="{50165D93-1FE0-4A2E-9FE7-73584E8685A9}" srcOrd="1" destOrd="0" parTransId="{0FAFE0E5-CA3E-4ECA-A345-258B35FDA520}" sibTransId="{67E8C929-F9EB-40B0-82CA-AC1CCB8100B0}"/>
    <dgm:cxn modelId="{60F63BE3-B544-4E1D-83A8-FF1BAD05DD4E}" type="presOf" srcId="{A184B912-3E48-45D2-821C-F1C6BCDBE889}" destId="{4FFC407E-D573-4319-84C3-E4CB7737F5A5}" srcOrd="1" destOrd="0" presId="urn:microsoft.com/office/officeart/2005/8/layout/cycle2"/>
    <dgm:cxn modelId="{AD0700F2-94AE-4C1B-9BC9-812086E38A62}" type="presOf" srcId="{5F81E3A4-5394-42E4-BDB3-C82FBAC3CF7A}" destId="{D9B8F446-CE28-452F-99EF-54631CFE9EF7}" srcOrd="1" destOrd="0" presId="urn:microsoft.com/office/officeart/2005/8/layout/cycle2"/>
    <dgm:cxn modelId="{B9A816FA-A8A4-4B30-B14D-06FA953ED335}" type="presOf" srcId="{6AD98AE6-A9BB-4C67-86FC-52BB2B58887F}" destId="{1DE69A63-76E8-464A-A98A-8BE2FC852812}" srcOrd="0" destOrd="0" presId="urn:microsoft.com/office/officeart/2005/8/layout/cycle2"/>
    <dgm:cxn modelId="{BD018198-D713-4754-93D9-3D094F70749D}" type="presParOf" srcId="{FD845441-D689-4D7D-83E0-7B1620F4655E}" destId="{B9E9FE11-7D3B-40F7-A6DE-2ACD85786946}" srcOrd="0" destOrd="0" presId="urn:microsoft.com/office/officeart/2005/8/layout/cycle2"/>
    <dgm:cxn modelId="{88325777-5A0E-4862-85EE-639ED6CD0FE4}" type="presParOf" srcId="{FD845441-D689-4D7D-83E0-7B1620F4655E}" destId="{385CBA33-2A8A-44A8-A5FF-E7EBCA95BFC7}" srcOrd="1" destOrd="0" presId="urn:microsoft.com/office/officeart/2005/8/layout/cycle2"/>
    <dgm:cxn modelId="{672E86DB-E927-44F4-B7C5-AC57C10A7B6B}" type="presParOf" srcId="{385CBA33-2A8A-44A8-A5FF-E7EBCA95BFC7}" destId="{D9B8F446-CE28-452F-99EF-54631CFE9EF7}" srcOrd="0" destOrd="0" presId="urn:microsoft.com/office/officeart/2005/8/layout/cycle2"/>
    <dgm:cxn modelId="{EA8809CF-56B8-4D0E-BB09-E0B93FF41BAC}" type="presParOf" srcId="{FD845441-D689-4D7D-83E0-7B1620F4655E}" destId="{751F40C5-49C8-4F55-BA4F-A703425881B9}" srcOrd="2" destOrd="0" presId="urn:microsoft.com/office/officeart/2005/8/layout/cycle2"/>
    <dgm:cxn modelId="{371DC597-3D52-4D14-91AB-F6634CE5B254}" type="presParOf" srcId="{FD845441-D689-4D7D-83E0-7B1620F4655E}" destId="{1AE95E76-1D61-4A53-AC2C-F8116D73C468}" srcOrd="3" destOrd="0" presId="urn:microsoft.com/office/officeart/2005/8/layout/cycle2"/>
    <dgm:cxn modelId="{1D2321EC-0B1A-434C-9114-A8E23DE8BB34}" type="presParOf" srcId="{1AE95E76-1D61-4A53-AC2C-F8116D73C468}" destId="{38E2D3C7-89D6-4091-99C9-13224148E46D}" srcOrd="0" destOrd="0" presId="urn:microsoft.com/office/officeart/2005/8/layout/cycle2"/>
    <dgm:cxn modelId="{9DFBDBC3-165E-4C45-ABC6-D997C2E49989}" type="presParOf" srcId="{FD845441-D689-4D7D-83E0-7B1620F4655E}" destId="{C2600311-F23A-4882-8FFB-B05062BC142D}" srcOrd="4" destOrd="0" presId="urn:microsoft.com/office/officeart/2005/8/layout/cycle2"/>
    <dgm:cxn modelId="{B8EB753D-62A9-4115-90AE-43BEEB4141F2}" type="presParOf" srcId="{FD845441-D689-4D7D-83E0-7B1620F4655E}" destId="{6D1F2022-7573-4539-96BD-2096489E31E9}" srcOrd="5" destOrd="0" presId="urn:microsoft.com/office/officeart/2005/8/layout/cycle2"/>
    <dgm:cxn modelId="{83C99FCE-368E-4BFC-A05B-C04455A1857B}" type="presParOf" srcId="{6D1F2022-7573-4539-96BD-2096489E31E9}" destId="{BB5AE247-D134-4C56-A930-8B99A02531AD}" srcOrd="0" destOrd="0" presId="urn:microsoft.com/office/officeart/2005/8/layout/cycle2"/>
    <dgm:cxn modelId="{7B56BF1D-C0F1-41F5-928D-3BCDD2FFB0F3}" type="presParOf" srcId="{FD845441-D689-4D7D-83E0-7B1620F4655E}" destId="{AF5A12A1-A6EE-48F9-BFD3-09C8CA9F3233}" srcOrd="6" destOrd="0" presId="urn:microsoft.com/office/officeart/2005/8/layout/cycle2"/>
    <dgm:cxn modelId="{17B4FA57-24C4-4CAD-BFC3-07DC9B821918}" type="presParOf" srcId="{FD845441-D689-4D7D-83E0-7B1620F4655E}" destId="{D99C4D45-714B-4C4D-B852-E42EBC14E620}" srcOrd="7" destOrd="0" presId="urn:microsoft.com/office/officeart/2005/8/layout/cycle2"/>
    <dgm:cxn modelId="{7550498A-BDBC-48E2-85C9-3E9A1E2AD34F}" type="presParOf" srcId="{D99C4D45-714B-4C4D-B852-E42EBC14E620}" destId="{4FFC407E-D573-4319-84C3-E4CB7737F5A5}" srcOrd="0" destOrd="0" presId="urn:microsoft.com/office/officeart/2005/8/layout/cycle2"/>
    <dgm:cxn modelId="{F0060918-328F-4429-BAC9-94595E70EE51}" type="presParOf" srcId="{FD845441-D689-4D7D-83E0-7B1620F4655E}" destId="{FE2D7618-6564-4FDD-8CA4-3E0C081EF9E3}" srcOrd="8" destOrd="0" presId="urn:microsoft.com/office/officeart/2005/8/layout/cycle2"/>
    <dgm:cxn modelId="{D8D3AE10-8751-4C22-97C9-252396ABB7DD}" type="presParOf" srcId="{FD845441-D689-4D7D-83E0-7B1620F4655E}" destId="{3649DC30-1D46-461E-9AF8-BCA93AB3E4E3}" srcOrd="9" destOrd="0" presId="urn:microsoft.com/office/officeart/2005/8/layout/cycle2"/>
    <dgm:cxn modelId="{25C370EF-2002-46CF-91AC-7F5E0C45D5EA}" type="presParOf" srcId="{3649DC30-1D46-461E-9AF8-BCA93AB3E4E3}" destId="{A3184495-CFC4-4021-B0DF-CDC498A66205}" srcOrd="0" destOrd="0" presId="urn:microsoft.com/office/officeart/2005/8/layout/cycle2"/>
    <dgm:cxn modelId="{953538A3-3FFE-46C7-8CE6-4F21649503B4}" type="presParOf" srcId="{FD845441-D689-4D7D-83E0-7B1620F4655E}" destId="{95DB4D05-3325-4128-BE9D-6BE15C87ABC2}" srcOrd="10" destOrd="0" presId="urn:microsoft.com/office/officeart/2005/8/layout/cycle2"/>
    <dgm:cxn modelId="{AD378C34-C748-4342-8BF8-6942B907AA83}" type="presParOf" srcId="{FD845441-D689-4D7D-83E0-7B1620F4655E}" destId="{1DE69A63-76E8-464A-A98A-8BE2FC852812}" srcOrd="11" destOrd="0" presId="urn:microsoft.com/office/officeart/2005/8/layout/cycle2"/>
    <dgm:cxn modelId="{CE3B854E-E1E1-47DA-B9B3-6BC36381FDB4}" type="presParOf" srcId="{1DE69A63-76E8-464A-A98A-8BE2FC852812}" destId="{ACFFD955-624C-47B2-8807-7033B8D5FF18}" srcOrd="0" destOrd="0" presId="urn:microsoft.com/office/officeart/2005/8/layout/cycle2"/>
    <dgm:cxn modelId="{3E74A384-A903-415A-B4A6-FD5F673DB4B5}" type="presParOf" srcId="{FD845441-D689-4D7D-83E0-7B1620F4655E}" destId="{B54B8590-2EB4-4A02-A552-1B55F0EC7096}" srcOrd="12" destOrd="0" presId="urn:microsoft.com/office/officeart/2005/8/layout/cycle2"/>
    <dgm:cxn modelId="{C211DB02-4103-457B-BC43-40FF71424DC2}" type="presParOf" srcId="{FD845441-D689-4D7D-83E0-7B1620F4655E}" destId="{5EB51B52-E958-485C-BF9F-A09BC5B10B86}" srcOrd="13" destOrd="0" presId="urn:microsoft.com/office/officeart/2005/8/layout/cycle2"/>
    <dgm:cxn modelId="{28549F9A-5036-4A5A-AF9B-C73EE7660A4F}" type="presParOf" srcId="{5EB51B52-E958-485C-BF9F-A09BC5B10B86}" destId="{144FA1AC-3AB1-4292-A2B3-7F52A8862E7A}"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6002A90-3296-4866-8C2E-47FBBCA18328}"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it-IT"/>
        </a:p>
      </dgm:t>
    </dgm:pt>
    <dgm:pt modelId="{84CC07A4-BA68-40F6-A7A0-6A690CA0F1DB}">
      <dgm:prSet/>
      <dgm:spPr/>
      <dgm:t>
        <a:bodyPr/>
        <a:lstStyle/>
        <a:p>
          <a:pPr algn="ctr"/>
          <a:r>
            <a:rPr lang="it-IT" sz="1900" dirty="0"/>
            <a:t>La Regione PROMUOVE E STIPULA convenzioni con:</a:t>
          </a:r>
        </a:p>
      </dgm:t>
    </dgm:pt>
    <dgm:pt modelId="{B07F5587-860E-40DB-BBB2-F082CDF98305}" type="parTrans" cxnId="{A750EDD4-6FF7-46E4-B274-6902BE278312}">
      <dgm:prSet/>
      <dgm:spPr/>
      <dgm:t>
        <a:bodyPr/>
        <a:lstStyle/>
        <a:p>
          <a:endParaRPr lang="it-IT"/>
        </a:p>
      </dgm:t>
    </dgm:pt>
    <dgm:pt modelId="{BEED74DF-95B4-4BB5-9898-F1EAA16C07BF}" type="sibTrans" cxnId="{A750EDD4-6FF7-46E4-B274-6902BE278312}">
      <dgm:prSet/>
      <dgm:spPr/>
      <dgm:t>
        <a:bodyPr/>
        <a:lstStyle/>
        <a:p>
          <a:endParaRPr lang="it-IT"/>
        </a:p>
      </dgm:t>
    </dgm:pt>
    <dgm:pt modelId="{1DB3EF9F-7FDB-47E6-A962-C5385A3DF0A8}">
      <dgm:prSet custT="1"/>
      <dgm:spPr/>
      <dgm:t>
        <a:bodyPr/>
        <a:lstStyle/>
        <a:p>
          <a:pPr algn="ctr"/>
          <a:r>
            <a:rPr lang="it-IT" sz="1500" dirty="0"/>
            <a:t>le </a:t>
          </a:r>
          <a:r>
            <a:rPr lang="it-IT" sz="1600" dirty="0"/>
            <a:t>organizzazioni sindacali</a:t>
          </a:r>
          <a:endParaRPr lang="it-IT" sz="1500" dirty="0"/>
        </a:p>
      </dgm:t>
    </dgm:pt>
    <dgm:pt modelId="{9F70155F-CB55-41CC-AF51-D38D2F95EB9F}" type="parTrans" cxnId="{0FD274D6-3966-4524-8ACE-A9D1B437912B}">
      <dgm:prSet/>
      <dgm:spPr/>
      <dgm:t>
        <a:bodyPr/>
        <a:lstStyle/>
        <a:p>
          <a:endParaRPr lang="it-IT"/>
        </a:p>
      </dgm:t>
    </dgm:pt>
    <dgm:pt modelId="{A288F9FD-B8EE-4C1F-A245-C55274849CE3}" type="sibTrans" cxnId="{0FD274D6-3966-4524-8ACE-A9D1B437912B}">
      <dgm:prSet/>
      <dgm:spPr/>
      <dgm:t>
        <a:bodyPr/>
        <a:lstStyle/>
        <a:p>
          <a:endParaRPr lang="it-IT"/>
        </a:p>
      </dgm:t>
    </dgm:pt>
    <dgm:pt modelId="{79E4A2DA-D44F-4AF2-A885-2130DA7632CC}">
      <dgm:prSet custT="1"/>
      <dgm:spPr/>
      <dgm:t>
        <a:bodyPr/>
        <a:lstStyle/>
        <a:p>
          <a:pPr algn="ctr"/>
          <a:r>
            <a:rPr lang="it-IT" sz="1500" dirty="0"/>
            <a:t>gli </a:t>
          </a:r>
          <a:r>
            <a:rPr lang="it-IT" sz="1600" dirty="0"/>
            <a:t>ordini professionali</a:t>
          </a:r>
        </a:p>
      </dgm:t>
    </dgm:pt>
    <dgm:pt modelId="{50ABBF3D-A5F9-448A-8A51-D98F160A7053}" type="parTrans" cxnId="{3A5D3EE5-6483-46F5-A2B9-0A66E5393ED1}">
      <dgm:prSet/>
      <dgm:spPr/>
      <dgm:t>
        <a:bodyPr/>
        <a:lstStyle/>
        <a:p>
          <a:endParaRPr lang="it-IT"/>
        </a:p>
      </dgm:t>
    </dgm:pt>
    <dgm:pt modelId="{E84ADEE2-50D2-4B00-868B-E1A49DCD77BC}" type="sibTrans" cxnId="{3A5D3EE5-6483-46F5-A2B9-0A66E5393ED1}">
      <dgm:prSet/>
      <dgm:spPr/>
      <dgm:t>
        <a:bodyPr/>
        <a:lstStyle/>
        <a:p>
          <a:endParaRPr lang="it-IT"/>
        </a:p>
      </dgm:t>
    </dgm:pt>
    <dgm:pt modelId="{D2802923-3D6D-44C7-919E-363747A38901}">
      <dgm:prSet custT="1"/>
      <dgm:spPr/>
      <dgm:t>
        <a:bodyPr/>
        <a:lstStyle/>
        <a:p>
          <a:pPr algn="ctr"/>
          <a:r>
            <a:rPr lang="it-IT" sz="1500" dirty="0"/>
            <a:t>le </a:t>
          </a:r>
          <a:r>
            <a:rPr lang="it-IT" sz="1600" dirty="0"/>
            <a:t>associazioni degli imprenditori e di categoria </a:t>
          </a:r>
          <a:endParaRPr lang="it-IT" sz="1500" dirty="0"/>
        </a:p>
      </dgm:t>
    </dgm:pt>
    <dgm:pt modelId="{9D6487B0-8B4B-4B1E-850E-2DC0216B3A11}" type="parTrans" cxnId="{114EE6DE-788D-4EC2-93E0-2BDA91AFCDCE}">
      <dgm:prSet/>
      <dgm:spPr/>
      <dgm:t>
        <a:bodyPr/>
        <a:lstStyle/>
        <a:p>
          <a:endParaRPr lang="it-IT"/>
        </a:p>
      </dgm:t>
    </dgm:pt>
    <dgm:pt modelId="{F3960C87-55F7-4EA2-9135-9E75809713B8}" type="sibTrans" cxnId="{114EE6DE-788D-4EC2-93E0-2BDA91AFCDCE}">
      <dgm:prSet/>
      <dgm:spPr/>
      <dgm:t>
        <a:bodyPr/>
        <a:lstStyle/>
        <a:p>
          <a:endParaRPr lang="it-IT"/>
        </a:p>
      </dgm:t>
    </dgm:pt>
    <dgm:pt modelId="{5C42A89C-1034-4801-AD19-0DD75D853444}">
      <dgm:prSet custT="1"/>
      <dgm:spPr/>
      <dgm:t>
        <a:bodyPr/>
        <a:lstStyle/>
        <a:p>
          <a:pPr algn="ctr"/>
          <a:r>
            <a:rPr lang="it-IT" sz="1500" dirty="0"/>
            <a:t>le </a:t>
          </a:r>
          <a:r>
            <a:rPr lang="it-IT" sz="1600" dirty="0"/>
            <a:t>cooperative sociali </a:t>
          </a:r>
          <a:endParaRPr lang="it-IT" sz="1500" dirty="0"/>
        </a:p>
      </dgm:t>
    </dgm:pt>
    <dgm:pt modelId="{0F7E959B-AC1C-4A9D-9C24-A354ABBE7454}" type="parTrans" cxnId="{233442BB-A7D5-4987-A41A-E582F49FD22E}">
      <dgm:prSet/>
      <dgm:spPr/>
      <dgm:t>
        <a:bodyPr/>
        <a:lstStyle/>
        <a:p>
          <a:endParaRPr lang="it-IT"/>
        </a:p>
      </dgm:t>
    </dgm:pt>
    <dgm:pt modelId="{2AB425CB-C14F-42EC-BE2B-4BAEFF556789}" type="sibTrans" cxnId="{233442BB-A7D5-4987-A41A-E582F49FD22E}">
      <dgm:prSet/>
      <dgm:spPr/>
      <dgm:t>
        <a:bodyPr/>
        <a:lstStyle/>
        <a:p>
          <a:endParaRPr lang="it-IT"/>
        </a:p>
      </dgm:t>
    </dgm:pt>
    <dgm:pt modelId="{7E045A6E-4F51-4114-8CD8-FDDD52CD10DB}">
      <dgm:prSet custT="1"/>
      <dgm:spPr/>
      <dgm:t>
        <a:bodyPr/>
        <a:lstStyle/>
        <a:p>
          <a:r>
            <a:rPr lang="it-IT" sz="2100" dirty="0"/>
            <a:t>SCOPO: impegno ad adottare interventi orientati ad ostacolare la nascita, la diffusione e lo sviluppo della criminalità mafiosa ed economica e dei fenomeni corruttivi. </a:t>
          </a:r>
        </a:p>
      </dgm:t>
    </dgm:pt>
    <dgm:pt modelId="{CBCF6B3B-03B1-40FF-807E-7E50B4A2F61E}" type="parTrans" cxnId="{2E307127-4DD5-42DA-B50A-5E9A008D08E1}">
      <dgm:prSet/>
      <dgm:spPr/>
      <dgm:t>
        <a:bodyPr/>
        <a:lstStyle/>
        <a:p>
          <a:endParaRPr lang="it-IT"/>
        </a:p>
      </dgm:t>
    </dgm:pt>
    <dgm:pt modelId="{471DD536-2CF0-44D0-B71F-F2575A3BE461}" type="sibTrans" cxnId="{2E307127-4DD5-42DA-B50A-5E9A008D08E1}">
      <dgm:prSet/>
      <dgm:spPr/>
      <dgm:t>
        <a:bodyPr/>
        <a:lstStyle/>
        <a:p>
          <a:endParaRPr lang="it-IT"/>
        </a:p>
      </dgm:t>
    </dgm:pt>
    <dgm:pt modelId="{20C4AF57-36AF-4786-9280-527D6214C225}" type="pres">
      <dgm:prSet presAssocID="{C6002A90-3296-4866-8C2E-47FBBCA18328}" presName="cycle" presStyleCnt="0">
        <dgm:presLayoutVars>
          <dgm:dir/>
          <dgm:resizeHandles val="exact"/>
        </dgm:presLayoutVars>
      </dgm:prSet>
      <dgm:spPr/>
    </dgm:pt>
    <dgm:pt modelId="{93E9F57C-7164-45EA-966B-7BAA0160AD4A}" type="pres">
      <dgm:prSet presAssocID="{84CC07A4-BA68-40F6-A7A0-6A690CA0F1DB}" presName="node" presStyleLbl="node1" presStyleIdx="0" presStyleCnt="2">
        <dgm:presLayoutVars>
          <dgm:bulletEnabled val="1"/>
        </dgm:presLayoutVars>
      </dgm:prSet>
      <dgm:spPr/>
    </dgm:pt>
    <dgm:pt modelId="{D98F945C-BE60-4C02-8B87-09568036A59A}" type="pres">
      <dgm:prSet presAssocID="{BEED74DF-95B4-4BB5-9898-F1EAA16C07BF}" presName="sibTrans" presStyleLbl="sibTrans2D1" presStyleIdx="0" presStyleCnt="2"/>
      <dgm:spPr/>
    </dgm:pt>
    <dgm:pt modelId="{ABE77C91-51B6-41B9-B459-23D8CD063D76}" type="pres">
      <dgm:prSet presAssocID="{BEED74DF-95B4-4BB5-9898-F1EAA16C07BF}" presName="connectorText" presStyleLbl="sibTrans2D1" presStyleIdx="0" presStyleCnt="2"/>
      <dgm:spPr/>
    </dgm:pt>
    <dgm:pt modelId="{2A968C76-D401-443D-A341-DB2E1B052BA6}" type="pres">
      <dgm:prSet presAssocID="{7E045A6E-4F51-4114-8CD8-FDDD52CD10DB}" presName="node" presStyleLbl="node1" presStyleIdx="1" presStyleCnt="2">
        <dgm:presLayoutVars>
          <dgm:bulletEnabled val="1"/>
        </dgm:presLayoutVars>
      </dgm:prSet>
      <dgm:spPr/>
    </dgm:pt>
    <dgm:pt modelId="{F3203377-9C1E-49F5-BCBE-86BB46217A96}" type="pres">
      <dgm:prSet presAssocID="{471DD536-2CF0-44D0-B71F-F2575A3BE461}" presName="sibTrans" presStyleLbl="sibTrans2D1" presStyleIdx="1" presStyleCnt="2"/>
      <dgm:spPr/>
    </dgm:pt>
    <dgm:pt modelId="{A0B3E21C-DBFB-4CB9-9306-9C21C6240DA2}" type="pres">
      <dgm:prSet presAssocID="{471DD536-2CF0-44D0-B71F-F2575A3BE461}" presName="connectorText" presStyleLbl="sibTrans2D1" presStyleIdx="1" presStyleCnt="2"/>
      <dgm:spPr/>
    </dgm:pt>
  </dgm:ptLst>
  <dgm:cxnLst>
    <dgm:cxn modelId="{28DA1D0A-F62E-44BB-BA65-5E734BF2A965}" type="presOf" srcId="{C6002A90-3296-4866-8C2E-47FBBCA18328}" destId="{20C4AF57-36AF-4786-9280-527D6214C225}" srcOrd="0" destOrd="0" presId="urn:microsoft.com/office/officeart/2005/8/layout/cycle2"/>
    <dgm:cxn modelId="{380E6D0F-9596-406A-B919-F54354594238}" type="presOf" srcId="{5C42A89C-1034-4801-AD19-0DD75D853444}" destId="{93E9F57C-7164-45EA-966B-7BAA0160AD4A}" srcOrd="0" destOrd="4" presId="urn:microsoft.com/office/officeart/2005/8/layout/cycle2"/>
    <dgm:cxn modelId="{2E307127-4DD5-42DA-B50A-5E9A008D08E1}" srcId="{C6002A90-3296-4866-8C2E-47FBBCA18328}" destId="{7E045A6E-4F51-4114-8CD8-FDDD52CD10DB}" srcOrd="1" destOrd="0" parTransId="{CBCF6B3B-03B1-40FF-807E-7E50B4A2F61E}" sibTransId="{471DD536-2CF0-44D0-B71F-F2575A3BE461}"/>
    <dgm:cxn modelId="{A1210337-FAED-4073-ACBF-AD50534AB844}" type="presOf" srcId="{471DD536-2CF0-44D0-B71F-F2575A3BE461}" destId="{F3203377-9C1E-49F5-BCBE-86BB46217A96}" srcOrd="0" destOrd="0" presId="urn:microsoft.com/office/officeart/2005/8/layout/cycle2"/>
    <dgm:cxn modelId="{CEF61869-614C-4C63-8474-1A41E617F6D0}" type="presOf" srcId="{7E045A6E-4F51-4114-8CD8-FDDD52CD10DB}" destId="{2A968C76-D401-443D-A341-DB2E1B052BA6}" srcOrd="0" destOrd="0" presId="urn:microsoft.com/office/officeart/2005/8/layout/cycle2"/>
    <dgm:cxn modelId="{3D537776-7A31-4CB1-8D8A-7775BF511582}" type="presOf" srcId="{79E4A2DA-D44F-4AF2-A885-2130DA7632CC}" destId="{93E9F57C-7164-45EA-966B-7BAA0160AD4A}" srcOrd="0" destOrd="2" presId="urn:microsoft.com/office/officeart/2005/8/layout/cycle2"/>
    <dgm:cxn modelId="{BF20B27E-C502-430A-9012-AEFAD263B00C}" type="presOf" srcId="{D2802923-3D6D-44C7-919E-363747A38901}" destId="{93E9F57C-7164-45EA-966B-7BAA0160AD4A}" srcOrd="0" destOrd="3" presId="urn:microsoft.com/office/officeart/2005/8/layout/cycle2"/>
    <dgm:cxn modelId="{55E2CF96-5433-47A2-A793-76D3FBB0D36C}" type="presOf" srcId="{BEED74DF-95B4-4BB5-9898-F1EAA16C07BF}" destId="{D98F945C-BE60-4C02-8B87-09568036A59A}" srcOrd="0" destOrd="0" presId="urn:microsoft.com/office/officeart/2005/8/layout/cycle2"/>
    <dgm:cxn modelId="{FA53B897-EEF4-4FE2-BEB3-5BEB897BD53D}" type="presOf" srcId="{471DD536-2CF0-44D0-B71F-F2575A3BE461}" destId="{A0B3E21C-DBFB-4CB9-9306-9C21C6240DA2}" srcOrd="1" destOrd="0" presId="urn:microsoft.com/office/officeart/2005/8/layout/cycle2"/>
    <dgm:cxn modelId="{233442BB-A7D5-4987-A41A-E582F49FD22E}" srcId="{84CC07A4-BA68-40F6-A7A0-6A690CA0F1DB}" destId="{5C42A89C-1034-4801-AD19-0DD75D853444}" srcOrd="3" destOrd="0" parTransId="{0F7E959B-AC1C-4A9D-9C24-A354ABBE7454}" sibTransId="{2AB425CB-C14F-42EC-BE2B-4BAEFF556789}"/>
    <dgm:cxn modelId="{EAC585C1-89EB-4EB4-BC98-EEA7D9F2D97C}" type="presOf" srcId="{84CC07A4-BA68-40F6-A7A0-6A690CA0F1DB}" destId="{93E9F57C-7164-45EA-966B-7BAA0160AD4A}" srcOrd="0" destOrd="0" presId="urn:microsoft.com/office/officeart/2005/8/layout/cycle2"/>
    <dgm:cxn modelId="{2D8915C2-8297-4BC0-A4F9-7C8300D11D43}" type="presOf" srcId="{1DB3EF9F-7FDB-47E6-A962-C5385A3DF0A8}" destId="{93E9F57C-7164-45EA-966B-7BAA0160AD4A}" srcOrd="0" destOrd="1" presId="urn:microsoft.com/office/officeart/2005/8/layout/cycle2"/>
    <dgm:cxn modelId="{A750EDD4-6FF7-46E4-B274-6902BE278312}" srcId="{C6002A90-3296-4866-8C2E-47FBBCA18328}" destId="{84CC07A4-BA68-40F6-A7A0-6A690CA0F1DB}" srcOrd="0" destOrd="0" parTransId="{B07F5587-860E-40DB-BBB2-F082CDF98305}" sibTransId="{BEED74DF-95B4-4BB5-9898-F1EAA16C07BF}"/>
    <dgm:cxn modelId="{0FD274D6-3966-4524-8ACE-A9D1B437912B}" srcId="{84CC07A4-BA68-40F6-A7A0-6A690CA0F1DB}" destId="{1DB3EF9F-7FDB-47E6-A962-C5385A3DF0A8}" srcOrd="0" destOrd="0" parTransId="{9F70155F-CB55-41CC-AF51-D38D2F95EB9F}" sibTransId="{A288F9FD-B8EE-4C1F-A245-C55274849CE3}"/>
    <dgm:cxn modelId="{114EE6DE-788D-4EC2-93E0-2BDA91AFCDCE}" srcId="{84CC07A4-BA68-40F6-A7A0-6A690CA0F1DB}" destId="{D2802923-3D6D-44C7-919E-363747A38901}" srcOrd="2" destOrd="0" parTransId="{9D6487B0-8B4B-4B1E-850E-2DC0216B3A11}" sibTransId="{F3960C87-55F7-4EA2-9135-9E75809713B8}"/>
    <dgm:cxn modelId="{3A5D3EE5-6483-46F5-A2B9-0A66E5393ED1}" srcId="{84CC07A4-BA68-40F6-A7A0-6A690CA0F1DB}" destId="{79E4A2DA-D44F-4AF2-A885-2130DA7632CC}" srcOrd="1" destOrd="0" parTransId="{50ABBF3D-A5F9-448A-8A51-D98F160A7053}" sibTransId="{E84ADEE2-50D2-4B00-868B-E1A49DCD77BC}"/>
    <dgm:cxn modelId="{86DB24FC-D31B-4A53-8707-B0DCE18F7ACD}" type="presOf" srcId="{BEED74DF-95B4-4BB5-9898-F1EAA16C07BF}" destId="{ABE77C91-51B6-41B9-B459-23D8CD063D76}" srcOrd="1" destOrd="0" presId="urn:microsoft.com/office/officeart/2005/8/layout/cycle2"/>
    <dgm:cxn modelId="{3772BA8E-00C8-4378-B40A-EBCFA67419E5}" type="presParOf" srcId="{20C4AF57-36AF-4786-9280-527D6214C225}" destId="{93E9F57C-7164-45EA-966B-7BAA0160AD4A}" srcOrd="0" destOrd="0" presId="urn:microsoft.com/office/officeart/2005/8/layout/cycle2"/>
    <dgm:cxn modelId="{C981B5E4-D392-4883-98B1-0198C12AABD1}" type="presParOf" srcId="{20C4AF57-36AF-4786-9280-527D6214C225}" destId="{D98F945C-BE60-4C02-8B87-09568036A59A}" srcOrd="1" destOrd="0" presId="urn:microsoft.com/office/officeart/2005/8/layout/cycle2"/>
    <dgm:cxn modelId="{D3EC75A7-E925-4FA1-A591-49FC2065B9E6}" type="presParOf" srcId="{D98F945C-BE60-4C02-8B87-09568036A59A}" destId="{ABE77C91-51B6-41B9-B459-23D8CD063D76}" srcOrd="0" destOrd="0" presId="urn:microsoft.com/office/officeart/2005/8/layout/cycle2"/>
    <dgm:cxn modelId="{29FBCF29-D782-498B-BACC-2F3AB0BD1D6A}" type="presParOf" srcId="{20C4AF57-36AF-4786-9280-527D6214C225}" destId="{2A968C76-D401-443D-A341-DB2E1B052BA6}" srcOrd="2" destOrd="0" presId="urn:microsoft.com/office/officeart/2005/8/layout/cycle2"/>
    <dgm:cxn modelId="{FE04849C-C9C9-47C5-85B1-F1BEB32A6A7B}" type="presParOf" srcId="{20C4AF57-36AF-4786-9280-527D6214C225}" destId="{F3203377-9C1E-49F5-BCBE-86BB46217A96}" srcOrd="3" destOrd="0" presId="urn:microsoft.com/office/officeart/2005/8/layout/cycle2"/>
    <dgm:cxn modelId="{04B6129B-D20E-4A77-A890-B1B1A86D38C8}" type="presParOf" srcId="{F3203377-9C1E-49F5-BCBE-86BB46217A96}" destId="{A0B3E21C-DBFB-4CB9-9306-9C21C6240DA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72AC1A6-25FD-4F95-8176-BAD5E7C86ABE}"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it-IT"/>
        </a:p>
      </dgm:t>
    </dgm:pt>
    <dgm:pt modelId="{D8006157-38BD-47C4-8275-1D3FB84F81DA}">
      <dgm:prSet custT="1"/>
      <dgm:spPr/>
      <dgm:t>
        <a:bodyPr/>
        <a:lstStyle/>
        <a:p>
          <a:r>
            <a:rPr lang="it-IT" sz="2000" b="1" dirty="0"/>
            <a:t>Dispone</a:t>
          </a:r>
          <a:r>
            <a:rPr lang="it-IT" sz="2000" dirty="0"/>
            <a:t> di servizi generali per le attività dell'Assemblea;</a:t>
          </a:r>
        </a:p>
      </dgm:t>
    </dgm:pt>
    <dgm:pt modelId="{28A5E7FE-C196-49C7-B759-0EA71811BFC2}" type="parTrans" cxnId="{7C84FE23-45AC-417D-8B79-0479840B31E8}">
      <dgm:prSet/>
      <dgm:spPr/>
      <dgm:t>
        <a:bodyPr/>
        <a:lstStyle/>
        <a:p>
          <a:endParaRPr lang="it-IT"/>
        </a:p>
      </dgm:t>
    </dgm:pt>
    <dgm:pt modelId="{987F1369-6D25-4744-BE95-DA4161E2834F}" type="sibTrans" cxnId="{7C84FE23-45AC-417D-8B79-0479840B31E8}">
      <dgm:prSet/>
      <dgm:spPr/>
      <dgm:t>
        <a:bodyPr/>
        <a:lstStyle/>
        <a:p>
          <a:endParaRPr lang="it-IT"/>
        </a:p>
      </dgm:t>
    </dgm:pt>
    <dgm:pt modelId="{D0A42667-07D7-4338-B564-E565AE4A26BA}">
      <dgm:prSet custT="1"/>
      <dgm:spPr/>
      <dgm:t>
        <a:bodyPr/>
        <a:lstStyle/>
        <a:p>
          <a:r>
            <a:rPr lang="it-IT" sz="2000" b="1" dirty="0"/>
            <a:t>Amministra</a:t>
          </a:r>
          <a:r>
            <a:rPr lang="it-IT" sz="2000" dirty="0"/>
            <a:t> i fondi relativi al bilancio autonomo dell’Assemblea;</a:t>
          </a:r>
        </a:p>
      </dgm:t>
    </dgm:pt>
    <dgm:pt modelId="{D6625C75-E5BA-416C-8ED0-7A663B7319DC}" type="parTrans" cxnId="{B63EEBF3-5A83-42AD-8F66-B571D23F0A07}">
      <dgm:prSet/>
      <dgm:spPr/>
      <dgm:t>
        <a:bodyPr/>
        <a:lstStyle/>
        <a:p>
          <a:endParaRPr lang="it-IT"/>
        </a:p>
      </dgm:t>
    </dgm:pt>
    <dgm:pt modelId="{B36177AC-8391-406B-B9D5-5FB7DA910C6C}" type="sibTrans" cxnId="{B63EEBF3-5A83-42AD-8F66-B571D23F0A07}">
      <dgm:prSet/>
      <dgm:spPr/>
      <dgm:t>
        <a:bodyPr/>
        <a:lstStyle/>
        <a:p>
          <a:endParaRPr lang="it-IT"/>
        </a:p>
      </dgm:t>
    </dgm:pt>
    <dgm:pt modelId="{17D3D925-FF95-471F-B9D9-1DEF13E763C3}">
      <dgm:prSet custT="1"/>
      <dgm:spPr/>
      <dgm:t>
        <a:bodyPr/>
        <a:lstStyle/>
        <a:p>
          <a:r>
            <a:rPr lang="it-IT" sz="2000" b="1" dirty="0"/>
            <a:t>Promuove</a:t>
          </a:r>
          <a:r>
            <a:rPr lang="it-IT" sz="2000" dirty="0"/>
            <a:t> le attività d'informazione, di consultazione, di studio e organizzative necessarie per lo svolgimento delle funzioni assembleari;</a:t>
          </a:r>
        </a:p>
      </dgm:t>
    </dgm:pt>
    <dgm:pt modelId="{BD103CD7-B2C4-4A2F-9AFA-834D39373FD8}" type="parTrans" cxnId="{C03008D3-07F5-4E10-84A2-F5BF9A92F470}">
      <dgm:prSet/>
      <dgm:spPr/>
      <dgm:t>
        <a:bodyPr/>
        <a:lstStyle/>
        <a:p>
          <a:endParaRPr lang="it-IT"/>
        </a:p>
      </dgm:t>
    </dgm:pt>
    <dgm:pt modelId="{C78D93CD-C6CA-44AA-9779-725B089714DC}" type="sibTrans" cxnId="{C03008D3-07F5-4E10-84A2-F5BF9A92F470}">
      <dgm:prSet/>
      <dgm:spPr/>
      <dgm:t>
        <a:bodyPr/>
        <a:lstStyle/>
        <a:p>
          <a:endParaRPr lang="it-IT"/>
        </a:p>
      </dgm:t>
    </dgm:pt>
    <dgm:pt modelId="{A78C104D-8FCE-4C4E-990B-1887C5B76BF4}">
      <dgm:prSet custT="1"/>
      <dgm:spPr/>
      <dgm:t>
        <a:bodyPr/>
        <a:lstStyle/>
        <a:p>
          <a:r>
            <a:rPr lang="it-IT" sz="2000" b="1" dirty="0"/>
            <a:t>Mantiene</a:t>
          </a:r>
          <a:r>
            <a:rPr lang="it-IT" sz="2000" dirty="0"/>
            <a:t> i rapporti con i Gruppi assembleari e, in conformità alle decisioni dell'Assemblea, assicura agli stessi, per l'assolvimento delle loro funzioni, la disponibilità di locali, personale e servizi; assegna contributi a carico del bilancio dell'Assemblea, tenendo presenti le esigenze comuni ad ogni Gruppo e la consistenza numerica dei Gruppi stessi.</a:t>
          </a:r>
        </a:p>
      </dgm:t>
    </dgm:pt>
    <dgm:pt modelId="{5DA4A617-2014-4A4E-B869-11E6F859715C}" type="parTrans" cxnId="{9D106780-6768-4B63-8A84-65199EB2E3DF}">
      <dgm:prSet/>
      <dgm:spPr/>
      <dgm:t>
        <a:bodyPr/>
        <a:lstStyle/>
        <a:p>
          <a:endParaRPr lang="it-IT"/>
        </a:p>
      </dgm:t>
    </dgm:pt>
    <dgm:pt modelId="{CEE9B112-D0FB-4604-8456-F73E96C75C4D}" type="sibTrans" cxnId="{9D106780-6768-4B63-8A84-65199EB2E3DF}">
      <dgm:prSet/>
      <dgm:spPr/>
      <dgm:t>
        <a:bodyPr/>
        <a:lstStyle/>
        <a:p>
          <a:endParaRPr lang="it-IT"/>
        </a:p>
      </dgm:t>
    </dgm:pt>
    <dgm:pt modelId="{07CE8556-59A1-4A73-BCBE-0B02F175437F}">
      <dgm:prSet custT="1"/>
      <dgm:spPr/>
      <dgm:t>
        <a:bodyPr/>
        <a:lstStyle/>
        <a:p>
          <a:r>
            <a:rPr lang="it-IT" sz="2400" dirty="0"/>
            <a:t>L’Ufficio di Presidenza ha poi altre </a:t>
          </a:r>
          <a:r>
            <a:rPr lang="it-IT" sz="2400" b="1" dirty="0"/>
            <a:t>funzioni:</a:t>
          </a:r>
          <a:endParaRPr lang="it-IT" sz="2400" dirty="0"/>
        </a:p>
      </dgm:t>
    </dgm:pt>
    <dgm:pt modelId="{99024772-D2D8-4CCB-B4D3-E8204898A2D3}" type="sibTrans" cxnId="{70860D80-2E15-4232-B9D6-D26866723B36}">
      <dgm:prSet/>
      <dgm:spPr/>
      <dgm:t>
        <a:bodyPr/>
        <a:lstStyle/>
        <a:p>
          <a:endParaRPr lang="it-IT"/>
        </a:p>
      </dgm:t>
    </dgm:pt>
    <dgm:pt modelId="{EC9238CE-687C-4758-B9E1-E533185EDE2E}" type="parTrans" cxnId="{70860D80-2E15-4232-B9D6-D26866723B36}">
      <dgm:prSet/>
      <dgm:spPr/>
      <dgm:t>
        <a:bodyPr/>
        <a:lstStyle/>
        <a:p>
          <a:endParaRPr lang="it-IT"/>
        </a:p>
      </dgm:t>
    </dgm:pt>
    <dgm:pt modelId="{098F1D79-609A-4901-BACA-6B053885BADA}" type="pres">
      <dgm:prSet presAssocID="{A72AC1A6-25FD-4F95-8176-BAD5E7C86ABE}" presName="linearFlow" presStyleCnt="0">
        <dgm:presLayoutVars>
          <dgm:dir/>
          <dgm:animLvl val="lvl"/>
          <dgm:resizeHandles val="exact"/>
        </dgm:presLayoutVars>
      </dgm:prSet>
      <dgm:spPr/>
    </dgm:pt>
    <dgm:pt modelId="{E5AF9558-AD4A-44BD-85B7-4E03AC66E590}" type="pres">
      <dgm:prSet presAssocID="{07CE8556-59A1-4A73-BCBE-0B02F175437F}" presName="composite" presStyleCnt="0"/>
      <dgm:spPr/>
    </dgm:pt>
    <dgm:pt modelId="{B1CA96CC-6A11-4521-9AA6-56BFA918703C}" type="pres">
      <dgm:prSet presAssocID="{07CE8556-59A1-4A73-BCBE-0B02F175437F}" presName="parentText" presStyleLbl="alignNode1" presStyleIdx="0" presStyleCnt="1" custScaleX="90629" custScaleY="118519">
        <dgm:presLayoutVars>
          <dgm:chMax val="1"/>
          <dgm:bulletEnabled val="1"/>
        </dgm:presLayoutVars>
      </dgm:prSet>
      <dgm:spPr/>
    </dgm:pt>
    <dgm:pt modelId="{979AE6BF-A3E3-4C87-AD23-CA629556970C}" type="pres">
      <dgm:prSet presAssocID="{07CE8556-59A1-4A73-BCBE-0B02F175437F}" presName="descendantText" presStyleLbl="alignAcc1" presStyleIdx="0" presStyleCnt="1" custScaleX="101986" custScaleY="128415">
        <dgm:presLayoutVars>
          <dgm:bulletEnabled val="1"/>
        </dgm:presLayoutVars>
      </dgm:prSet>
      <dgm:spPr/>
    </dgm:pt>
  </dgm:ptLst>
  <dgm:cxnLst>
    <dgm:cxn modelId="{B9EABC05-35BB-4283-B827-17087D3B642C}" type="presOf" srcId="{A72AC1A6-25FD-4F95-8176-BAD5E7C86ABE}" destId="{098F1D79-609A-4901-BACA-6B053885BADA}" srcOrd="0" destOrd="0" presId="urn:microsoft.com/office/officeart/2005/8/layout/chevron2"/>
    <dgm:cxn modelId="{7C84FE23-45AC-417D-8B79-0479840B31E8}" srcId="{07CE8556-59A1-4A73-BCBE-0B02F175437F}" destId="{D8006157-38BD-47C4-8275-1D3FB84F81DA}" srcOrd="0" destOrd="0" parTransId="{28A5E7FE-C196-49C7-B759-0EA71811BFC2}" sibTransId="{987F1369-6D25-4744-BE95-DA4161E2834F}"/>
    <dgm:cxn modelId="{0838CF6E-EC83-486E-A3C7-E99F75CEE547}" type="presOf" srcId="{A78C104D-8FCE-4C4E-990B-1887C5B76BF4}" destId="{979AE6BF-A3E3-4C87-AD23-CA629556970C}" srcOrd="0" destOrd="3" presId="urn:microsoft.com/office/officeart/2005/8/layout/chevron2"/>
    <dgm:cxn modelId="{70860D80-2E15-4232-B9D6-D26866723B36}" srcId="{A72AC1A6-25FD-4F95-8176-BAD5E7C86ABE}" destId="{07CE8556-59A1-4A73-BCBE-0B02F175437F}" srcOrd="0" destOrd="0" parTransId="{EC9238CE-687C-4758-B9E1-E533185EDE2E}" sibTransId="{99024772-D2D8-4CCB-B4D3-E8204898A2D3}"/>
    <dgm:cxn modelId="{9D106780-6768-4B63-8A84-65199EB2E3DF}" srcId="{07CE8556-59A1-4A73-BCBE-0B02F175437F}" destId="{A78C104D-8FCE-4C4E-990B-1887C5B76BF4}" srcOrd="3" destOrd="0" parTransId="{5DA4A617-2014-4A4E-B869-11E6F859715C}" sibTransId="{CEE9B112-D0FB-4604-8456-F73E96C75C4D}"/>
    <dgm:cxn modelId="{9CD3629F-2429-4046-88A1-1DE37E31ABC2}" type="presOf" srcId="{D8006157-38BD-47C4-8275-1D3FB84F81DA}" destId="{979AE6BF-A3E3-4C87-AD23-CA629556970C}" srcOrd="0" destOrd="0" presId="urn:microsoft.com/office/officeart/2005/8/layout/chevron2"/>
    <dgm:cxn modelId="{C3AA0BB8-D75F-476B-8B0B-28D005FCCD8A}" type="presOf" srcId="{D0A42667-07D7-4338-B564-E565AE4A26BA}" destId="{979AE6BF-A3E3-4C87-AD23-CA629556970C}" srcOrd="0" destOrd="1" presId="urn:microsoft.com/office/officeart/2005/8/layout/chevron2"/>
    <dgm:cxn modelId="{C03008D3-07F5-4E10-84A2-F5BF9A92F470}" srcId="{07CE8556-59A1-4A73-BCBE-0B02F175437F}" destId="{17D3D925-FF95-471F-B9D9-1DEF13E763C3}" srcOrd="2" destOrd="0" parTransId="{BD103CD7-B2C4-4A2F-9AFA-834D39373FD8}" sibTransId="{C78D93CD-C6CA-44AA-9779-725B089714DC}"/>
    <dgm:cxn modelId="{5A3832D7-F9E7-4607-8879-7738C0238FCC}" type="presOf" srcId="{17D3D925-FF95-471F-B9D9-1DEF13E763C3}" destId="{979AE6BF-A3E3-4C87-AD23-CA629556970C}" srcOrd="0" destOrd="2" presId="urn:microsoft.com/office/officeart/2005/8/layout/chevron2"/>
    <dgm:cxn modelId="{A1DA38F3-47F4-4CE4-94CA-ACFD42F135E9}" type="presOf" srcId="{07CE8556-59A1-4A73-BCBE-0B02F175437F}" destId="{B1CA96CC-6A11-4521-9AA6-56BFA918703C}" srcOrd="0" destOrd="0" presId="urn:microsoft.com/office/officeart/2005/8/layout/chevron2"/>
    <dgm:cxn modelId="{B63EEBF3-5A83-42AD-8F66-B571D23F0A07}" srcId="{07CE8556-59A1-4A73-BCBE-0B02F175437F}" destId="{D0A42667-07D7-4338-B564-E565AE4A26BA}" srcOrd="1" destOrd="0" parTransId="{D6625C75-E5BA-416C-8ED0-7A663B7319DC}" sibTransId="{B36177AC-8391-406B-B9D5-5FB7DA910C6C}"/>
    <dgm:cxn modelId="{591EEF62-776D-4DDB-8B21-58D256E192AD}" type="presParOf" srcId="{098F1D79-609A-4901-BACA-6B053885BADA}" destId="{E5AF9558-AD4A-44BD-85B7-4E03AC66E590}" srcOrd="0" destOrd="0" presId="urn:microsoft.com/office/officeart/2005/8/layout/chevron2"/>
    <dgm:cxn modelId="{ED9713FB-FB4D-49CB-B819-8851AD3135CE}" type="presParOf" srcId="{E5AF9558-AD4A-44BD-85B7-4E03AC66E590}" destId="{B1CA96CC-6A11-4521-9AA6-56BFA918703C}" srcOrd="0" destOrd="0" presId="urn:microsoft.com/office/officeart/2005/8/layout/chevron2"/>
    <dgm:cxn modelId="{EE07F244-DF41-407F-A934-FDBD25002A68}" type="presParOf" srcId="{E5AF9558-AD4A-44BD-85B7-4E03AC66E590}" destId="{979AE6BF-A3E3-4C87-AD23-CA629556970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654F15-6DBD-452D-8FE8-B4758DB33383}" type="doc">
      <dgm:prSet loTypeId="urn:microsoft.com/office/officeart/2005/8/layout/hProcess9" loCatId="process" qsTypeId="urn:microsoft.com/office/officeart/2005/8/quickstyle/3d3" qsCatId="3D" csTypeId="urn:microsoft.com/office/officeart/2005/8/colors/colorful5" csCatId="colorful" phldr="1"/>
      <dgm:spPr/>
      <dgm:t>
        <a:bodyPr/>
        <a:lstStyle/>
        <a:p>
          <a:endParaRPr lang="it-IT"/>
        </a:p>
      </dgm:t>
    </dgm:pt>
    <dgm:pt modelId="{2BD990CC-49CA-46BB-B771-D40AAD326F19}">
      <dgm:prSet custT="1"/>
      <dgm:spPr/>
      <dgm:t>
        <a:bodyPr/>
        <a:lstStyle/>
        <a:p>
          <a:r>
            <a:rPr lang="it-IT" sz="2200" dirty="0"/>
            <a:t>Promozione di iniziative finalizzate a rafforzare la cultura della legalità e della </a:t>
          </a:r>
          <a:r>
            <a:rPr lang="it-IT" sz="2200" dirty="0" err="1"/>
            <a:t>correspon</a:t>
          </a:r>
          <a:r>
            <a:rPr lang="it-IT" sz="2200" dirty="0"/>
            <a:t>-</a:t>
          </a:r>
          <a:br>
            <a:rPr lang="it-IT" sz="2200" dirty="0"/>
          </a:br>
          <a:r>
            <a:rPr lang="it-IT" sz="2200" dirty="0" err="1"/>
            <a:t>sabilità</a:t>
          </a:r>
          <a:r>
            <a:rPr lang="it-IT" sz="2200" dirty="0"/>
            <a:t>.</a:t>
          </a:r>
        </a:p>
      </dgm:t>
    </dgm:pt>
    <dgm:pt modelId="{F2AA2EFA-364F-4D25-B7AC-9FE78696B6C7}" type="parTrans" cxnId="{4293C7B6-F7C2-4F07-A3B1-FA682FBAD68A}">
      <dgm:prSet/>
      <dgm:spPr/>
      <dgm:t>
        <a:bodyPr/>
        <a:lstStyle/>
        <a:p>
          <a:endParaRPr lang="it-IT"/>
        </a:p>
      </dgm:t>
    </dgm:pt>
    <dgm:pt modelId="{F6CFFF38-3BB0-4C8A-A431-B9A5D0559B74}" type="sibTrans" cxnId="{4293C7B6-F7C2-4F07-A3B1-FA682FBAD68A}">
      <dgm:prSet/>
      <dgm:spPr/>
      <dgm:t>
        <a:bodyPr/>
        <a:lstStyle/>
        <a:p>
          <a:endParaRPr lang="it-IT"/>
        </a:p>
      </dgm:t>
    </dgm:pt>
    <dgm:pt modelId="{FF997E6F-AFAE-43B5-BF8F-31988594B901}">
      <dgm:prSet custT="1"/>
      <dgm:spPr/>
      <dgm:t>
        <a:bodyPr/>
        <a:lstStyle/>
        <a:p>
          <a:r>
            <a:rPr lang="it-IT" sz="2000" dirty="0"/>
            <a:t>Concessione di contributi a favore di enti pubblici per la realizzazione di attività, in collaborazione con le istituzioni scolastiche autonome di ogni ordine e grado.</a:t>
          </a:r>
        </a:p>
      </dgm:t>
    </dgm:pt>
    <dgm:pt modelId="{635CD4A8-0EC3-4D93-8932-C432DC05CEA7}" type="parTrans" cxnId="{C4341AA9-833A-4150-A88D-06D43A50A26A}">
      <dgm:prSet/>
      <dgm:spPr/>
      <dgm:t>
        <a:bodyPr/>
        <a:lstStyle/>
        <a:p>
          <a:endParaRPr lang="it-IT"/>
        </a:p>
      </dgm:t>
    </dgm:pt>
    <dgm:pt modelId="{7C3C260C-87A8-4EFD-BE52-44F650B79819}" type="sibTrans" cxnId="{C4341AA9-833A-4150-A88D-06D43A50A26A}">
      <dgm:prSet/>
      <dgm:spPr/>
      <dgm:t>
        <a:bodyPr/>
        <a:lstStyle/>
        <a:p>
          <a:endParaRPr lang="it-IT"/>
        </a:p>
      </dgm:t>
    </dgm:pt>
    <dgm:pt modelId="{E34E626E-42E5-40D3-8331-373943C4E866}">
      <dgm:prSet custT="1"/>
      <dgm:spPr/>
      <dgm:t>
        <a:bodyPr/>
        <a:lstStyle/>
        <a:p>
          <a:r>
            <a:rPr lang="it-IT" sz="2000" dirty="0"/>
            <a:t>Concessione di contributi a favore di enti pubblici per la realizzazione di attività, in collaborazione con le università presenti nel territorio regionale.</a:t>
          </a:r>
        </a:p>
      </dgm:t>
    </dgm:pt>
    <dgm:pt modelId="{158E9D98-D1A3-4793-BF9A-D9E5A0F5639C}" type="parTrans" cxnId="{D24C1BEB-2FE5-4CCD-A9AB-43D20E5FA0ED}">
      <dgm:prSet/>
      <dgm:spPr/>
      <dgm:t>
        <a:bodyPr/>
        <a:lstStyle/>
        <a:p>
          <a:endParaRPr lang="it-IT"/>
        </a:p>
      </dgm:t>
    </dgm:pt>
    <dgm:pt modelId="{9183BE34-64E2-4F6D-BC8C-AB7A0697DE04}" type="sibTrans" cxnId="{D24C1BEB-2FE5-4CCD-A9AB-43D20E5FA0ED}">
      <dgm:prSet/>
      <dgm:spPr/>
      <dgm:t>
        <a:bodyPr/>
        <a:lstStyle/>
        <a:p>
          <a:endParaRPr lang="it-IT"/>
        </a:p>
      </dgm:t>
    </dgm:pt>
    <dgm:pt modelId="{AAF5B482-5E7C-426E-8978-897E0F617D71}">
      <dgm:prSet custT="1"/>
      <dgm:spPr/>
      <dgm:t>
        <a:bodyPr/>
        <a:lstStyle/>
        <a:p>
          <a:r>
            <a:rPr lang="it-IT" sz="2400" dirty="0"/>
            <a:t>Promozione ed attivazione di accordi con l’Ufficio scolastico regionale e con la Conferenza.</a:t>
          </a:r>
          <a:endParaRPr lang="it-IT" sz="2800" dirty="0"/>
        </a:p>
      </dgm:t>
    </dgm:pt>
    <dgm:pt modelId="{3E772D43-2920-4241-B6F1-74612F43D53B}" type="parTrans" cxnId="{413F0751-3D5C-4D40-B184-9A59C6032095}">
      <dgm:prSet/>
      <dgm:spPr/>
      <dgm:t>
        <a:bodyPr/>
        <a:lstStyle/>
        <a:p>
          <a:endParaRPr lang="it-IT"/>
        </a:p>
      </dgm:t>
    </dgm:pt>
    <dgm:pt modelId="{85F5F014-F0D5-4B93-8BAB-613CAC8395DC}" type="sibTrans" cxnId="{413F0751-3D5C-4D40-B184-9A59C6032095}">
      <dgm:prSet/>
      <dgm:spPr/>
      <dgm:t>
        <a:bodyPr/>
        <a:lstStyle/>
        <a:p>
          <a:endParaRPr lang="it-IT"/>
        </a:p>
      </dgm:t>
    </dgm:pt>
    <dgm:pt modelId="{50DF96CD-30B5-469E-875F-28450275560D}">
      <dgm:prSet custT="1"/>
      <dgm:spPr/>
      <dgm:t>
        <a:bodyPr/>
        <a:lstStyle/>
        <a:p>
          <a:r>
            <a:rPr lang="it-IT" sz="2000" dirty="0"/>
            <a:t>L’ufficio di presidenza dell’Assemblea legislativa concede patrocini ed altri interventi con finalità divulgative.</a:t>
          </a:r>
        </a:p>
      </dgm:t>
    </dgm:pt>
    <dgm:pt modelId="{529F6F45-FFDC-488D-BC62-961F5CE996D6}" type="parTrans" cxnId="{06C8F761-65AB-4380-A40C-46F670CB061D}">
      <dgm:prSet/>
      <dgm:spPr/>
      <dgm:t>
        <a:bodyPr/>
        <a:lstStyle/>
        <a:p>
          <a:endParaRPr lang="it-IT"/>
        </a:p>
      </dgm:t>
    </dgm:pt>
    <dgm:pt modelId="{CF868399-1B5D-4D9A-B4C9-528661DED620}" type="sibTrans" cxnId="{06C8F761-65AB-4380-A40C-46F670CB061D}">
      <dgm:prSet/>
      <dgm:spPr/>
      <dgm:t>
        <a:bodyPr/>
        <a:lstStyle/>
        <a:p>
          <a:endParaRPr lang="it-IT"/>
        </a:p>
      </dgm:t>
    </dgm:pt>
    <dgm:pt modelId="{BC154C28-E027-42CD-9F4B-09B68F60F30B}" type="pres">
      <dgm:prSet presAssocID="{95654F15-6DBD-452D-8FE8-B4758DB33383}" presName="CompostProcess" presStyleCnt="0">
        <dgm:presLayoutVars>
          <dgm:dir/>
          <dgm:resizeHandles val="exact"/>
        </dgm:presLayoutVars>
      </dgm:prSet>
      <dgm:spPr/>
    </dgm:pt>
    <dgm:pt modelId="{47121775-048B-40D9-AA61-52CB23F2752D}" type="pres">
      <dgm:prSet presAssocID="{95654F15-6DBD-452D-8FE8-B4758DB33383}" presName="arrow" presStyleLbl="bgShp" presStyleIdx="0" presStyleCnt="1"/>
      <dgm:spPr/>
    </dgm:pt>
    <dgm:pt modelId="{A505678D-82E6-4132-82D1-8E15900E4AF0}" type="pres">
      <dgm:prSet presAssocID="{95654F15-6DBD-452D-8FE8-B4758DB33383}" presName="linearProcess" presStyleCnt="0"/>
      <dgm:spPr/>
    </dgm:pt>
    <dgm:pt modelId="{BA89E714-1D5F-46FA-AADD-33BE71483C8F}" type="pres">
      <dgm:prSet presAssocID="{2BD990CC-49CA-46BB-B771-D40AAD326F19}" presName="textNode" presStyleLbl="node1" presStyleIdx="0" presStyleCnt="5" custScaleY="247446">
        <dgm:presLayoutVars>
          <dgm:bulletEnabled val="1"/>
        </dgm:presLayoutVars>
      </dgm:prSet>
      <dgm:spPr/>
    </dgm:pt>
    <dgm:pt modelId="{9D6E7231-3291-416D-9C9D-FBDB31B423F5}" type="pres">
      <dgm:prSet presAssocID="{F6CFFF38-3BB0-4C8A-A431-B9A5D0559B74}" presName="sibTrans" presStyleCnt="0"/>
      <dgm:spPr/>
    </dgm:pt>
    <dgm:pt modelId="{FBDE2673-82BB-4D01-9D04-7B245A17D86A}" type="pres">
      <dgm:prSet presAssocID="{FF997E6F-AFAE-43B5-BF8F-31988594B901}" presName="textNode" presStyleLbl="node1" presStyleIdx="1" presStyleCnt="5" custScaleX="112614" custScaleY="240336">
        <dgm:presLayoutVars>
          <dgm:bulletEnabled val="1"/>
        </dgm:presLayoutVars>
      </dgm:prSet>
      <dgm:spPr/>
    </dgm:pt>
    <dgm:pt modelId="{76115A0D-F713-4361-B983-D2A0BF2BEAA1}" type="pres">
      <dgm:prSet presAssocID="{7C3C260C-87A8-4EFD-BE52-44F650B79819}" presName="sibTrans" presStyleCnt="0"/>
      <dgm:spPr/>
    </dgm:pt>
    <dgm:pt modelId="{B4C4F4EF-A3A4-4B09-90D0-6A4F3D0BFAD3}" type="pres">
      <dgm:prSet presAssocID="{E34E626E-42E5-40D3-8331-373943C4E866}" presName="textNode" presStyleLbl="node1" presStyleIdx="2" presStyleCnt="5" custScaleX="119117" custScaleY="231612">
        <dgm:presLayoutVars>
          <dgm:bulletEnabled val="1"/>
        </dgm:presLayoutVars>
      </dgm:prSet>
      <dgm:spPr/>
    </dgm:pt>
    <dgm:pt modelId="{AA49B4B1-FBC6-41BE-98CB-4A57184E5C6A}" type="pres">
      <dgm:prSet presAssocID="{9183BE34-64E2-4F6D-BC8C-AB7A0697DE04}" presName="sibTrans" presStyleCnt="0"/>
      <dgm:spPr/>
    </dgm:pt>
    <dgm:pt modelId="{423BDCA4-F2E1-4BBB-8D49-6DB060F60C15}" type="pres">
      <dgm:prSet presAssocID="{AAF5B482-5E7C-426E-8978-897E0F617D71}" presName="textNode" presStyleLbl="node1" presStyleIdx="3" presStyleCnt="5" custScaleX="112049" custScaleY="216289">
        <dgm:presLayoutVars>
          <dgm:bulletEnabled val="1"/>
        </dgm:presLayoutVars>
      </dgm:prSet>
      <dgm:spPr/>
    </dgm:pt>
    <dgm:pt modelId="{1E54AEFC-BA96-478D-9B67-C8E1125C6A95}" type="pres">
      <dgm:prSet presAssocID="{85F5F014-F0D5-4B93-8BAB-613CAC8395DC}" presName="sibTrans" presStyleCnt="0"/>
      <dgm:spPr/>
    </dgm:pt>
    <dgm:pt modelId="{06CFFC7C-E5CF-4DFC-8874-6983ED241E53}" type="pres">
      <dgm:prSet presAssocID="{50DF96CD-30B5-469E-875F-28450275560D}" presName="textNode" presStyleLbl="node1" presStyleIdx="4" presStyleCnt="5" custScaleX="117086" custScaleY="144782" custLinFactNeighborX="17274">
        <dgm:presLayoutVars>
          <dgm:bulletEnabled val="1"/>
        </dgm:presLayoutVars>
      </dgm:prSet>
      <dgm:spPr/>
    </dgm:pt>
  </dgm:ptLst>
  <dgm:cxnLst>
    <dgm:cxn modelId="{65342F2A-D29E-4134-B86D-F67A09145D00}" type="presOf" srcId="{50DF96CD-30B5-469E-875F-28450275560D}" destId="{06CFFC7C-E5CF-4DFC-8874-6983ED241E53}" srcOrd="0" destOrd="0" presId="urn:microsoft.com/office/officeart/2005/8/layout/hProcess9"/>
    <dgm:cxn modelId="{CF9F4F34-9F8B-4770-B35D-97D1D72E8FBC}" type="presOf" srcId="{2BD990CC-49CA-46BB-B771-D40AAD326F19}" destId="{BA89E714-1D5F-46FA-AADD-33BE71483C8F}" srcOrd="0" destOrd="0" presId="urn:microsoft.com/office/officeart/2005/8/layout/hProcess9"/>
    <dgm:cxn modelId="{BD2ACE34-245F-4DA3-A67A-A29E2E7C1F5B}" type="presOf" srcId="{AAF5B482-5E7C-426E-8978-897E0F617D71}" destId="{423BDCA4-F2E1-4BBB-8D49-6DB060F60C15}" srcOrd="0" destOrd="0" presId="urn:microsoft.com/office/officeart/2005/8/layout/hProcess9"/>
    <dgm:cxn modelId="{06C8F761-65AB-4380-A40C-46F670CB061D}" srcId="{95654F15-6DBD-452D-8FE8-B4758DB33383}" destId="{50DF96CD-30B5-469E-875F-28450275560D}" srcOrd="4" destOrd="0" parTransId="{529F6F45-FFDC-488D-BC62-961F5CE996D6}" sibTransId="{CF868399-1B5D-4D9A-B4C9-528661DED620}"/>
    <dgm:cxn modelId="{413F0751-3D5C-4D40-B184-9A59C6032095}" srcId="{95654F15-6DBD-452D-8FE8-B4758DB33383}" destId="{AAF5B482-5E7C-426E-8978-897E0F617D71}" srcOrd="3" destOrd="0" parTransId="{3E772D43-2920-4241-B6F1-74612F43D53B}" sibTransId="{85F5F014-F0D5-4B93-8BAB-613CAC8395DC}"/>
    <dgm:cxn modelId="{C727167B-9622-49DF-A0A3-7D7875D88E33}" type="presOf" srcId="{E34E626E-42E5-40D3-8331-373943C4E866}" destId="{B4C4F4EF-A3A4-4B09-90D0-6A4F3D0BFAD3}" srcOrd="0" destOrd="0" presId="urn:microsoft.com/office/officeart/2005/8/layout/hProcess9"/>
    <dgm:cxn modelId="{F413938E-6E29-48FD-867D-A42D33B0E7A9}" type="presOf" srcId="{FF997E6F-AFAE-43B5-BF8F-31988594B901}" destId="{FBDE2673-82BB-4D01-9D04-7B245A17D86A}" srcOrd="0" destOrd="0" presId="urn:microsoft.com/office/officeart/2005/8/layout/hProcess9"/>
    <dgm:cxn modelId="{C4341AA9-833A-4150-A88D-06D43A50A26A}" srcId="{95654F15-6DBD-452D-8FE8-B4758DB33383}" destId="{FF997E6F-AFAE-43B5-BF8F-31988594B901}" srcOrd="1" destOrd="0" parTransId="{635CD4A8-0EC3-4D93-8932-C432DC05CEA7}" sibTransId="{7C3C260C-87A8-4EFD-BE52-44F650B79819}"/>
    <dgm:cxn modelId="{4293C7B6-F7C2-4F07-A3B1-FA682FBAD68A}" srcId="{95654F15-6DBD-452D-8FE8-B4758DB33383}" destId="{2BD990CC-49CA-46BB-B771-D40AAD326F19}" srcOrd="0" destOrd="0" parTransId="{F2AA2EFA-364F-4D25-B7AC-9FE78696B6C7}" sibTransId="{F6CFFF38-3BB0-4C8A-A431-B9A5D0559B74}"/>
    <dgm:cxn modelId="{0D9E10C1-084A-4EB4-8BDD-4957158F25B9}" type="presOf" srcId="{95654F15-6DBD-452D-8FE8-B4758DB33383}" destId="{BC154C28-E027-42CD-9F4B-09B68F60F30B}" srcOrd="0" destOrd="0" presId="urn:microsoft.com/office/officeart/2005/8/layout/hProcess9"/>
    <dgm:cxn modelId="{D24C1BEB-2FE5-4CCD-A9AB-43D20E5FA0ED}" srcId="{95654F15-6DBD-452D-8FE8-B4758DB33383}" destId="{E34E626E-42E5-40D3-8331-373943C4E866}" srcOrd="2" destOrd="0" parTransId="{158E9D98-D1A3-4793-BF9A-D9E5A0F5639C}" sibTransId="{9183BE34-64E2-4F6D-BC8C-AB7A0697DE04}"/>
    <dgm:cxn modelId="{6B3BE020-2691-4C4E-BCCC-3DE6642A95D1}" type="presParOf" srcId="{BC154C28-E027-42CD-9F4B-09B68F60F30B}" destId="{47121775-048B-40D9-AA61-52CB23F2752D}" srcOrd="0" destOrd="0" presId="urn:microsoft.com/office/officeart/2005/8/layout/hProcess9"/>
    <dgm:cxn modelId="{F3B06416-EE9C-4382-8E86-CF5F60862A80}" type="presParOf" srcId="{BC154C28-E027-42CD-9F4B-09B68F60F30B}" destId="{A505678D-82E6-4132-82D1-8E15900E4AF0}" srcOrd="1" destOrd="0" presId="urn:microsoft.com/office/officeart/2005/8/layout/hProcess9"/>
    <dgm:cxn modelId="{F7343021-E5B5-470E-AE1D-372C98A268E2}" type="presParOf" srcId="{A505678D-82E6-4132-82D1-8E15900E4AF0}" destId="{BA89E714-1D5F-46FA-AADD-33BE71483C8F}" srcOrd="0" destOrd="0" presId="urn:microsoft.com/office/officeart/2005/8/layout/hProcess9"/>
    <dgm:cxn modelId="{ECB255E4-8347-4CA0-BC5A-FD4D8D6AB22E}" type="presParOf" srcId="{A505678D-82E6-4132-82D1-8E15900E4AF0}" destId="{9D6E7231-3291-416D-9C9D-FBDB31B423F5}" srcOrd="1" destOrd="0" presId="urn:microsoft.com/office/officeart/2005/8/layout/hProcess9"/>
    <dgm:cxn modelId="{428EDE46-64E3-4452-8F6E-A64C4823AA0C}" type="presParOf" srcId="{A505678D-82E6-4132-82D1-8E15900E4AF0}" destId="{FBDE2673-82BB-4D01-9D04-7B245A17D86A}" srcOrd="2" destOrd="0" presId="urn:microsoft.com/office/officeart/2005/8/layout/hProcess9"/>
    <dgm:cxn modelId="{E087EBB4-EB3E-42C8-A2DB-E403AF3E0B3C}" type="presParOf" srcId="{A505678D-82E6-4132-82D1-8E15900E4AF0}" destId="{76115A0D-F713-4361-B983-D2A0BF2BEAA1}" srcOrd="3" destOrd="0" presId="urn:microsoft.com/office/officeart/2005/8/layout/hProcess9"/>
    <dgm:cxn modelId="{DE8B2DDA-92C2-40D3-941C-9C1798AF9E74}" type="presParOf" srcId="{A505678D-82E6-4132-82D1-8E15900E4AF0}" destId="{B4C4F4EF-A3A4-4B09-90D0-6A4F3D0BFAD3}" srcOrd="4" destOrd="0" presId="urn:microsoft.com/office/officeart/2005/8/layout/hProcess9"/>
    <dgm:cxn modelId="{D40E3101-CFCC-4C45-B165-326461129D49}" type="presParOf" srcId="{A505678D-82E6-4132-82D1-8E15900E4AF0}" destId="{AA49B4B1-FBC6-41BE-98CB-4A57184E5C6A}" srcOrd="5" destOrd="0" presId="urn:microsoft.com/office/officeart/2005/8/layout/hProcess9"/>
    <dgm:cxn modelId="{50A68948-4367-4B06-B70E-4DA3C3405129}" type="presParOf" srcId="{A505678D-82E6-4132-82D1-8E15900E4AF0}" destId="{423BDCA4-F2E1-4BBB-8D49-6DB060F60C15}" srcOrd="6" destOrd="0" presId="urn:microsoft.com/office/officeart/2005/8/layout/hProcess9"/>
    <dgm:cxn modelId="{67382AB5-CC7A-4C0F-8C2A-6FE1E68EE621}" type="presParOf" srcId="{A505678D-82E6-4132-82D1-8E15900E4AF0}" destId="{1E54AEFC-BA96-478D-9B67-C8E1125C6A95}" srcOrd="7" destOrd="0" presId="urn:microsoft.com/office/officeart/2005/8/layout/hProcess9"/>
    <dgm:cxn modelId="{14F0CB95-ED22-4F66-B0B5-FE2CFF267614}" type="presParOf" srcId="{A505678D-82E6-4132-82D1-8E15900E4AF0}" destId="{06CFFC7C-E5CF-4DFC-8874-6983ED241E53}"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97AEA70-6CDA-4AA5-8841-99EC25CC4FC2}" type="doc">
      <dgm:prSet loTypeId="urn:microsoft.com/office/officeart/2005/8/layout/vList5" loCatId="list" qsTypeId="urn:microsoft.com/office/officeart/2005/8/quickstyle/3d3" qsCatId="3D" csTypeId="urn:microsoft.com/office/officeart/2005/8/colors/colorful1" csCatId="colorful" phldr="1"/>
      <dgm:spPr/>
      <dgm:t>
        <a:bodyPr/>
        <a:lstStyle/>
        <a:p>
          <a:endParaRPr lang="it-IT"/>
        </a:p>
      </dgm:t>
    </dgm:pt>
    <dgm:pt modelId="{78CEEE97-2B3F-45FA-BE9C-7DB8A31516C6}">
      <dgm:prSet custT="1"/>
      <dgm:spPr/>
      <dgm:t>
        <a:bodyPr/>
        <a:lstStyle/>
        <a:p>
          <a:r>
            <a:rPr lang="it-IT" sz="1800" b="1" dirty="0"/>
            <a:t>Promuove specifiche azioni di tipo educativo, informatico e culturale</a:t>
          </a:r>
          <a:r>
            <a:rPr lang="it-IT" sz="1800" dirty="0"/>
            <a:t> volte a incoraggiare specifiche azioni educative, informative e culturali con lo scopo di favorirne l’emersione, in collaborazione con le istituzioni e le associazioni economiche e sociali del territorio e mediante l’attuazione di convenzioni tra gli istituti di credito e le associazioni/fondazioni interessate.</a:t>
          </a:r>
        </a:p>
      </dgm:t>
    </dgm:pt>
    <dgm:pt modelId="{1839BFAE-E7D9-468C-A467-6AC49466E7DA}" type="parTrans" cxnId="{828FF56B-40F2-4807-92E9-07EEFB0324CB}">
      <dgm:prSet/>
      <dgm:spPr/>
      <dgm:t>
        <a:bodyPr/>
        <a:lstStyle/>
        <a:p>
          <a:endParaRPr lang="it-IT"/>
        </a:p>
      </dgm:t>
    </dgm:pt>
    <dgm:pt modelId="{13434970-F11C-4E7B-8C84-22A41DF9276B}" type="sibTrans" cxnId="{828FF56B-40F2-4807-92E9-07EEFB0324CB}">
      <dgm:prSet/>
      <dgm:spPr/>
      <dgm:t>
        <a:bodyPr/>
        <a:lstStyle/>
        <a:p>
          <a:endParaRPr lang="it-IT"/>
        </a:p>
      </dgm:t>
    </dgm:pt>
    <dgm:pt modelId="{D336A846-40B3-4453-B22C-867652AF6EBA}">
      <dgm:prSet custT="1"/>
      <dgm:spPr/>
      <dgm:t>
        <a:bodyPr/>
        <a:lstStyle/>
        <a:p>
          <a:r>
            <a:rPr lang="it-IT" sz="1800" b="1" dirty="0"/>
            <a:t>Sperimenta azioni volte ad agevolare l’accesso al credito e mirate a contrastare i fenomeni di usura, </a:t>
          </a:r>
          <a:r>
            <a:rPr lang="it-IT" sz="1800" dirty="0"/>
            <a:t>anche mediante strumenti di garanzia o l’utilizzo di fondi rotativi. </a:t>
          </a:r>
        </a:p>
      </dgm:t>
    </dgm:pt>
    <dgm:pt modelId="{95508687-8985-4A13-9F9C-74B88294E974}" type="parTrans" cxnId="{8BC071B5-543E-40AA-873B-DCE30E219E6A}">
      <dgm:prSet/>
      <dgm:spPr/>
      <dgm:t>
        <a:bodyPr/>
        <a:lstStyle/>
        <a:p>
          <a:endParaRPr lang="it-IT"/>
        </a:p>
      </dgm:t>
    </dgm:pt>
    <dgm:pt modelId="{2F0AECE4-3AF2-492E-8E4C-611BB34CE28F}" type="sibTrans" cxnId="{8BC071B5-543E-40AA-873B-DCE30E219E6A}">
      <dgm:prSet/>
      <dgm:spPr/>
      <dgm:t>
        <a:bodyPr/>
        <a:lstStyle/>
        <a:p>
          <a:endParaRPr lang="it-IT"/>
        </a:p>
      </dgm:t>
    </dgm:pt>
    <dgm:pt modelId="{FE7E138F-4EDD-4D94-86D9-A8083AACC624}">
      <dgm:prSet/>
      <dgm:spPr/>
      <dgm:t>
        <a:bodyPr/>
        <a:lstStyle/>
        <a:p>
          <a:r>
            <a:rPr lang="it-IT" dirty="0"/>
            <a:t>Opera per prevenire l’usura attraverso la </a:t>
          </a:r>
          <a:r>
            <a:rPr lang="it-IT" b="0" dirty="0"/>
            <a:t>promozione e la stipula di accordi di programma e altri accordi di collaborazione con enti pubblici </a:t>
          </a:r>
          <a:r>
            <a:rPr lang="it-IT" dirty="0"/>
            <a:t>(amministrazioni statali) per realizzare progetti, volti a:</a:t>
          </a:r>
        </a:p>
      </dgm:t>
    </dgm:pt>
    <dgm:pt modelId="{3DC297D7-42D6-4D6F-91F3-D72C43F50616}" type="parTrans" cxnId="{CAB22308-1543-4190-9A1F-E96434B7F503}">
      <dgm:prSet/>
      <dgm:spPr/>
      <dgm:t>
        <a:bodyPr/>
        <a:lstStyle/>
        <a:p>
          <a:endParaRPr lang="it-IT"/>
        </a:p>
      </dgm:t>
    </dgm:pt>
    <dgm:pt modelId="{AB284081-DE35-4E54-97F8-14825E0A9D2B}" type="sibTrans" cxnId="{CAB22308-1543-4190-9A1F-E96434B7F503}">
      <dgm:prSet/>
      <dgm:spPr/>
      <dgm:t>
        <a:bodyPr/>
        <a:lstStyle/>
        <a:p>
          <a:endParaRPr lang="it-IT"/>
        </a:p>
      </dgm:t>
    </dgm:pt>
    <dgm:pt modelId="{37900ED0-44CA-463B-8CE2-4330526B11A6}">
      <dgm:prSet/>
      <dgm:spPr/>
      <dgm:t>
        <a:bodyPr/>
        <a:lstStyle/>
        <a:p>
          <a:r>
            <a:rPr lang="it-IT" dirty="0"/>
            <a:t>Monitorare l’andamento e le caratteristiche del fenomeno usuraio;</a:t>
          </a:r>
        </a:p>
      </dgm:t>
    </dgm:pt>
    <dgm:pt modelId="{40598BFD-15CE-4E4E-835C-AE509A5B24E7}" type="parTrans" cxnId="{9EA75E0D-2E45-4764-9822-BB1539F0265F}">
      <dgm:prSet/>
      <dgm:spPr/>
      <dgm:t>
        <a:bodyPr/>
        <a:lstStyle/>
        <a:p>
          <a:endParaRPr lang="it-IT"/>
        </a:p>
      </dgm:t>
    </dgm:pt>
    <dgm:pt modelId="{53C52AAD-B331-4066-A34D-5D1A13206092}" type="sibTrans" cxnId="{9EA75E0D-2E45-4764-9822-BB1539F0265F}">
      <dgm:prSet/>
      <dgm:spPr/>
      <dgm:t>
        <a:bodyPr/>
        <a:lstStyle/>
        <a:p>
          <a:endParaRPr lang="it-IT"/>
        </a:p>
      </dgm:t>
    </dgm:pt>
    <dgm:pt modelId="{E41F75D7-1175-40F1-ACAF-DDB9E54A88F7}">
      <dgm:prSet/>
      <dgm:spPr/>
      <dgm:t>
        <a:bodyPr/>
        <a:lstStyle/>
        <a:p>
          <a:r>
            <a:rPr lang="it-IT" dirty="0"/>
            <a:t>Svolgere iniziative di prevenzione dei fenomeni dell’usura;</a:t>
          </a:r>
        </a:p>
      </dgm:t>
    </dgm:pt>
    <dgm:pt modelId="{C50DD002-F69F-463D-986A-4AB1171049A7}" type="parTrans" cxnId="{B50DA2E6-2F71-4D05-80FB-8D48E50EF610}">
      <dgm:prSet/>
      <dgm:spPr/>
      <dgm:t>
        <a:bodyPr/>
        <a:lstStyle/>
        <a:p>
          <a:endParaRPr lang="it-IT"/>
        </a:p>
      </dgm:t>
    </dgm:pt>
    <dgm:pt modelId="{B44351BF-60F8-41CE-BB2B-B91854403720}" type="sibTrans" cxnId="{B50DA2E6-2F71-4D05-80FB-8D48E50EF610}">
      <dgm:prSet/>
      <dgm:spPr/>
      <dgm:t>
        <a:bodyPr/>
        <a:lstStyle/>
        <a:p>
          <a:endParaRPr lang="it-IT"/>
        </a:p>
      </dgm:t>
    </dgm:pt>
    <dgm:pt modelId="{6CC7B351-AC38-4779-8E3C-8455F38FBD01}">
      <dgm:prSet/>
      <dgm:spPr/>
      <dgm:t>
        <a:bodyPr/>
        <a:lstStyle/>
        <a:p>
          <a:r>
            <a:rPr lang="it-IT" dirty="0"/>
            <a:t>Fornire supporto alle vittime (consulenza legale e psicologica);</a:t>
          </a:r>
        </a:p>
      </dgm:t>
    </dgm:pt>
    <dgm:pt modelId="{D904C15E-70DC-499F-B624-AD1AC526C29B}" type="parTrans" cxnId="{1BFDABE8-9A9F-426D-9D90-6721D468CEF4}">
      <dgm:prSet/>
      <dgm:spPr/>
      <dgm:t>
        <a:bodyPr/>
        <a:lstStyle/>
        <a:p>
          <a:endParaRPr lang="it-IT"/>
        </a:p>
      </dgm:t>
    </dgm:pt>
    <dgm:pt modelId="{643972B2-2BE0-41D7-8A8D-FCC1C4ABE688}" type="sibTrans" cxnId="{1BFDABE8-9A9F-426D-9D90-6721D468CEF4}">
      <dgm:prSet/>
      <dgm:spPr/>
      <dgm:t>
        <a:bodyPr/>
        <a:lstStyle/>
        <a:p>
          <a:endParaRPr lang="it-IT"/>
        </a:p>
      </dgm:t>
    </dgm:pt>
    <dgm:pt modelId="{9518001A-C9E5-42C5-A7B3-E3D860109F7A}">
      <dgm:prSet/>
      <dgm:spPr/>
      <dgm:t>
        <a:bodyPr/>
        <a:lstStyle/>
        <a:p>
          <a:r>
            <a:rPr lang="it-IT" dirty="0"/>
            <a:t>Svolgere iniziative di formazione, informazione e sensibilizzazione sull’uso del Fondo di solidarietà per le vittime delle richieste estorsive e dell’usura.</a:t>
          </a:r>
        </a:p>
      </dgm:t>
    </dgm:pt>
    <dgm:pt modelId="{90F08660-A2E3-4464-8F08-72694CE9B067}" type="parTrans" cxnId="{795E0956-0382-4CDB-9218-DB42D507A38B}">
      <dgm:prSet/>
      <dgm:spPr/>
      <dgm:t>
        <a:bodyPr/>
        <a:lstStyle/>
        <a:p>
          <a:endParaRPr lang="it-IT"/>
        </a:p>
      </dgm:t>
    </dgm:pt>
    <dgm:pt modelId="{D3212A3C-F390-4681-B530-121925208503}" type="sibTrans" cxnId="{795E0956-0382-4CDB-9218-DB42D507A38B}">
      <dgm:prSet/>
      <dgm:spPr/>
      <dgm:t>
        <a:bodyPr/>
        <a:lstStyle/>
        <a:p>
          <a:endParaRPr lang="it-IT"/>
        </a:p>
      </dgm:t>
    </dgm:pt>
    <dgm:pt modelId="{8B5082C8-586E-427B-9A45-F702F21569EE}" type="pres">
      <dgm:prSet presAssocID="{797AEA70-6CDA-4AA5-8841-99EC25CC4FC2}" presName="Name0" presStyleCnt="0">
        <dgm:presLayoutVars>
          <dgm:dir/>
          <dgm:animLvl val="lvl"/>
          <dgm:resizeHandles val="exact"/>
        </dgm:presLayoutVars>
      </dgm:prSet>
      <dgm:spPr/>
    </dgm:pt>
    <dgm:pt modelId="{540C0538-20A9-49DE-94BE-B9BE41C4AE1E}" type="pres">
      <dgm:prSet presAssocID="{78CEEE97-2B3F-45FA-BE9C-7DB8A31516C6}" presName="linNode" presStyleCnt="0"/>
      <dgm:spPr/>
    </dgm:pt>
    <dgm:pt modelId="{70205CBF-6FC3-464D-B1CF-3ABB777DC8D7}" type="pres">
      <dgm:prSet presAssocID="{78CEEE97-2B3F-45FA-BE9C-7DB8A31516C6}" presName="parentText" presStyleLbl="node1" presStyleIdx="0" presStyleCnt="3" custScaleX="145307" custScaleY="404530" custLinFactY="6638" custLinFactNeighborX="6601" custLinFactNeighborY="100000">
        <dgm:presLayoutVars>
          <dgm:chMax val="1"/>
          <dgm:bulletEnabled val="1"/>
        </dgm:presLayoutVars>
      </dgm:prSet>
      <dgm:spPr/>
    </dgm:pt>
    <dgm:pt modelId="{79F9B873-CFA3-48F1-982A-080CBAE3D26B}" type="pres">
      <dgm:prSet presAssocID="{13434970-F11C-4E7B-8C84-22A41DF9276B}" presName="sp" presStyleCnt="0"/>
      <dgm:spPr/>
    </dgm:pt>
    <dgm:pt modelId="{1B85A2D5-5AE6-4EC2-910E-093179225367}" type="pres">
      <dgm:prSet presAssocID="{D336A846-40B3-4453-B22C-867652AF6EBA}" presName="linNode" presStyleCnt="0"/>
      <dgm:spPr/>
    </dgm:pt>
    <dgm:pt modelId="{DE96EC06-BA08-46ED-AA89-749048216499}" type="pres">
      <dgm:prSet presAssocID="{D336A846-40B3-4453-B22C-867652AF6EBA}" presName="parentText" presStyleLbl="node1" presStyleIdx="1" presStyleCnt="3" custScaleX="106970" custScaleY="266588" custLinFactX="61995" custLinFactY="-100000" custLinFactNeighborX="100000" custLinFactNeighborY="-193537">
        <dgm:presLayoutVars>
          <dgm:chMax val="1"/>
          <dgm:bulletEnabled val="1"/>
        </dgm:presLayoutVars>
      </dgm:prSet>
      <dgm:spPr/>
    </dgm:pt>
    <dgm:pt modelId="{55B15CE1-38FA-4AE3-AAD9-0C0CEEEBCBB8}" type="pres">
      <dgm:prSet presAssocID="{2F0AECE4-3AF2-492E-8E4C-611BB34CE28F}" presName="sp" presStyleCnt="0"/>
      <dgm:spPr/>
    </dgm:pt>
    <dgm:pt modelId="{4174AC5E-D0B3-45BE-A78F-EBECABF13A8A}" type="pres">
      <dgm:prSet presAssocID="{FE7E138F-4EDD-4D94-86D9-A8083AACC624}" presName="linNode" presStyleCnt="0"/>
      <dgm:spPr/>
    </dgm:pt>
    <dgm:pt modelId="{8B5D050A-D3CD-436E-814B-69D3DA2A25D4}" type="pres">
      <dgm:prSet presAssocID="{FE7E138F-4EDD-4D94-86D9-A8083AACC624}" presName="parentText" presStyleLbl="node1" presStyleIdx="2" presStyleCnt="3" custScaleY="356552" custLinFactNeighborY="-52570">
        <dgm:presLayoutVars>
          <dgm:chMax val="1"/>
          <dgm:bulletEnabled val="1"/>
        </dgm:presLayoutVars>
      </dgm:prSet>
      <dgm:spPr/>
    </dgm:pt>
    <dgm:pt modelId="{ABE3F55E-73AD-4E06-878E-A651396734B7}" type="pres">
      <dgm:prSet presAssocID="{FE7E138F-4EDD-4D94-86D9-A8083AACC624}" presName="descendantText" presStyleLbl="alignAccFollowNode1" presStyleIdx="0" presStyleCnt="1" custScaleY="441283" custLinFactNeighborX="136" custLinFactNeighborY="-66189">
        <dgm:presLayoutVars>
          <dgm:bulletEnabled val="1"/>
        </dgm:presLayoutVars>
      </dgm:prSet>
      <dgm:spPr/>
    </dgm:pt>
  </dgm:ptLst>
  <dgm:cxnLst>
    <dgm:cxn modelId="{AD9FD600-F404-4B7D-9819-2BC7C5599096}" type="presOf" srcId="{E41F75D7-1175-40F1-ACAF-DDB9E54A88F7}" destId="{ABE3F55E-73AD-4E06-878E-A651396734B7}" srcOrd="0" destOrd="1" presId="urn:microsoft.com/office/officeart/2005/8/layout/vList5"/>
    <dgm:cxn modelId="{E1C63A07-277C-42CE-B9B5-FB5CDF813235}" type="presOf" srcId="{6CC7B351-AC38-4779-8E3C-8455F38FBD01}" destId="{ABE3F55E-73AD-4E06-878E-A651396734B7}" srcOrd="0" destOrd="2" presId="urn:microsoft.com/office/officeart/2005/8/layout/vList5"/>
    <dgm:cxn modelId="{CAB22308-1543-4190-9A1F-E96434B7F503}" srcId="{797AEA70-6CDA-4AA5-8841-99EC25CC4FC2}" destId="{FE7E138F-4EDD-4D94-86D9-A8083AACC624}" srcOrd="2" destOrd="0" parTransId="{3DC297D7-42D6-4D6F-91F3-D72C43F50616}" sibTransId="{AB284081-DE35-4E54-97F8-14825E0A9D2B}"/>
    <dgm:cxn modelId="{9EA75E0D-2E45-4764-9822-BB1539F0265F}" srcId="{FE7E138F-4EDD-4D94-86D9-A8083AACC624}" destId="{37900ED0-44CA-463B-8CE2-4330526B11A6}" srcOrd="0" destOrd="0" parTransId="{40598BFD-15CE-4E4E-835C-AE509A5B24E7}" sibTransId="{53C52AAD-B331-4066-A34D-5D1A13206092}"/>
    <dgm:cxn modelId="{EFC63612-4617-4791-9653-A2C482E455DB}" type="presOf" srcId="{37900ED0-44CA-463B-8CE2-4330526B11A6}" destId="{ABE3F55E-73AD-4E06-878E-A651396734B7}" srcOrd="0" destOrd="0" presId="urn:microsoft.com/office/officeart/2005/8/layout/vList5"/>
    <dgm:cxn modelId="{CBB00F69-F8C4-4695-8E06-AE71D643B282}" type="presOf" srcId="{FE7E138F-4EDD-4D94-86D9-A8083AACC624}" destId="{8B5D050A-D3CD-436E-814B-69D3DA2A25D4}" srcOrd="0" destOrd="0" presId="urn:microsoft.com/office/officeart/2005/8/layout/vList5"/>
    <dgm:cxn modelId="{828FF56B-40F2-4807-92E9-07EEFB0324CB}" srcId="{797AEA70-6CDA-4AA5-8841-99EC25CC4FC2}" destId="{78CEEE97-2B3F-45FA-BE9C-7DB8A31516C6}" srcOrd="0" destOrd="0" parTransId="{1839BFAE-E7D9-468C-A467-6AC49466E7DA}" sibTransId="{13434970-F11C-4E7B-8C84-22A41DF9276B}"/>
    <dgm:cxn modelId="{795E0956-0382-4CDB-9218-DB42D507A38B}" srcId="{FE7E138F-4EDD-4D94-86D9-A8083AACC624}" destId="{9518001A-C9E5-42C5-A7B3-E3D860109F7A}" srcOrd="3" destOrd="0" parTransId="{90F08660-A2E3-4464-8F08-72694CE9B067}" sibTransId="{D3212A3C-F390-4681-B530-121925208503}"/>
    <dgm:cxn modelId="{2F6FB076-A717-4673-BB59-A86B79F9AB77}" type="presOf" srcId="{78CEEE97-2B3F-45FA-BE9C-7DB8A31516C6}" destId="{70205CBF-6FC3-464D-B1CF-3ABB777DC8D7}" srcOrd="0" destOrd="0" presId="urn:microsoft.com/office/officeart/2005/8/layout/vList5"/>
    <dgm:cxn modelId="{92B9DD9C-15EC-4CF5-AD72-E08D32437FF0}" type="presOf" srcId="{9518001A-C9E5-42C5-A7B3-E3D860109F7A}" destId="{ABE3F55E-73AD-4E06-878E-A651396734B7}" srcOrd="0" destOrd="3" presId="urn:microsoft.com/office/officeart/2005/8/layout/vList5"/>
    <dgm:cxn modelId="{79B589A6-1488-47DB-9455-FAC635799A28}" type="presOf" srcId="{D336A846-40B3-4453-B22C-867652AF6EBA}" destId="{DE96EC06-BA08-46ED-AA89-749048216499}" srcOrd="0" destOrd="0" presId="urn:microsoft.com/office/officeart/2005/8/layout/vList5"/>
    <dgm:cxn modelId="{8BC071B5-543E-40AA-873B-DCE30E219E6A}" srcId="{797AEA70-6CDA-4AA5-8841-99EC25CC4FC2}" destId="{D336A846-40B3-4453-B22C-867652AF6EBA}" srcOrd="1" destOrd="0" parTransId="{95508687-8985-4A13-9F9C-74B88294E974}" sibTransId="{2F0AECE4-3AF2-492E-8E4C-611BB34CE28F}"/>
    <dgm:cxn modelId="{D20BD8E0-04B8-463A-98EB-21059EBB167B}" type="presOf" srcId="{797AEA70-6CDA-4AA5-8841-99EC25CC4FC2}" destId="{8B5082C8-586E-427B-9A45-F702F21569EE}" srcOrd="0" destOrd="0" presId="urn:microsoft.com/office/officeart/2005/8/layout/vList5"/>
    <dgm:cxn modelId="{B50DA2E6-2F71-4D05-80FB-8D48E50EF610}" srcId="{FE7E138F-4EDD-4D94-86D9-A8083AACC624}" destId="{E41F75D7-1175-40F1-ACAF-DDB9E54A88F7}" srcOrd="1" destOrd="0" parTransId="{C50DD002-F69F-463D-986A-4AB1171049A7}" sibTransId="{B44351BF-60F8-41CE-BB2B-B91854403720}"/>
    <dgm:cxn modelId="{1BFDABE8-9A9F-426D-9D90-6721D468CEF4}" srcId="{FE7E138F-4EDD-4D94-86D9-A8083AACC624}" destId="{6CC7B351-AC38-4779-8E3C-8455F38FBD01}" srcOrd="2" destOrd="0" parTransId="{D904C15E-70DC-499F-B624-AD1AC526C29B}" sibTransId="{643972B2-2BE0-41D7-8A8D-FCC1C4ABE688}"/>
    <dgm:cxn modelId="{B5F0B623-7F75-4FBA-93EE-2FF096DE2071}" type="presParOf" srcId="{8B5082C8-586E-427B-9A45-F702F21569EE}" destId="{540C0538-20A9-49DE-94BE-B9BE41C4AE1E}" srcOrd="0" destOrd="0" presId="urn:microsoft.com/office/officeart/2005/8/layout/vList5"/>
    <dgm:cxn modelId="{1204AA5E-4DC8-4361-8597-F7BDE020C2C8}" type="presParOf" srcId="{540C0538-20A9-49DE-94BE-B9BE41C4AE1E}" destId="{70205CBF-6FC3-464D-B1CF-3ABB777DC8D7}" srcOrd="0" destOrd="0" presId="urn:microsoft.com/office/officeart/2005/8/layout/vList5"/>
    <dgm:cxn modelId="{27A26ECB-0910-46EC-8656-63D91EE03D8F}" type="presParOf" srcId="{8B5082C8-586E-427B-9A45-F702F21569EE}" destId="{79F9B873-CFA3-48F1-982A-080CBAE3D26B}" srcOrd="1" destOrd="0" presId="urn:microsoft.com/office/officeart/2005/8/layout/vList5"/>
    <dgm:cxn modelId="{7DA92A66-326A-4434-9424-B4CD446CF725}" type="presParOf" srcId="{8B5082C8-586E-427B-9A45-F702F21569EE}" destId="{1B85A2D5-5AE6-4EC2-910E-093179225367}" srcOrd="2" destOrd="0" presId="urn:microsoft.com/office/officeart/2005/8/layout/vList5"/>
    <dgm:cxn modelId="{18981AA3-09FA-4BEA-8B2C-D45059ACABAD}" type="presParOf" srcId="{1B85A2D5-5AE6-4EC2-910E-093179225367}" destId="{DE96EC06-BA08-46ED-AA89-749048216499}" srcOrd="0" destOrd="0" presId="urn:microsoft.com/office/officeart/2005/8/layout/vList5"/>
    <dgm:cxn modelId="{9B3A286A-5E67-4038-B3E3-9A69E0A48868}" type="presParOf" srcId="{8B5082C8-586E-427B-9A45-F702F21569EE}" destId="{55B15CE1-38FA-4AE3-AAD9-0C0CEEEBCBB8}" srcOrd="3" destOrd="0" presId="urn:microsoft.com/office/officeart/2005/8/layout/vList5"/>
    <dgm:cxn modelId="{CED67B29-892B-4CF4-A68A-8455E1BA2593}" type="presParOf" srcId="{8B5082C8-586E-427B-9A45-F702F21569EE}" destId="{4174AC5E-D0B3-45BE-A78F-EBECABF13A8A}" srcOrd="4" destOrd="0" presId="urn:microsoft.com/office/officeart/2005/8/layout/vList5"/>
    <dgm:cxn modelId="{FB1A6744-3C95-46CB-AC90-147EFF082CC9}" type="presParOf" srcId="{4174AC5E-D0B3-45BE-A78F-EBECABF13A8A}" destId="{8B5D050A-D3CD-436E-814B-69D3DA2A25D4}" srcOrd="0" destOrd="0" presId="urn:microsoft.com/office/officeart/2005/8/layout/vList5"/>
    <dgm:cxn modelId="{CE619E0F-B621-48C4-93F8-A640B123B64E}" type="presParOf" srcId="{4174AC5E-D0B3-45BE-A78F-EBECABF13A8A}" destId="{ABE3F55E-73AD-4E06-878E-A651396734B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376CA1-10C2-4FBB-B7FC-D511AD284CA6}">
      <dsp:nvSpPr>
        <dsp:cNvPr id="0" name=""/>
        <dsp:cNvSpPr/>
      </dsp:nvSpPr>
      <dsp:spPr>
        <a:xfrm>
          <a:off x="2765127" y="14991"/>
          <a:ext cx="4430351" cy="9012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1.Rispetto alla popolazione è la regione che ha l’economia più elevata</a:t>
          </a:r>
        </a:p>
      </dsp:txBody>
      <dsp:txXfrm>
        <a:off x="2809122" y="58986"/>
        <a:ext cx="4342361" cy="813249"/>
      </dsp:txXfrm>
    </dsp:sp>
    <dsp:sp modelId="{66988EEE-E662-4086-B13C-CAA2DBCC5A5F}">
      <dsp:nvSpPr>
        <dsp:cNvPr id="0" name=""/>
        <dsp:cNvSpPr/>
      </dsp:nvSpPr>
      <dsp:spPr>
        <a:xfrm>
          <a:off x="4330079" y="903436"/>
          <a:ext cx="3165175" cy="3165175"/>
        </a:xfrm>
        <a:custGeom>
          <a:avLst/>
          <a:gdLst/>
          <a:ahLst/>
          <a:cxnLst/>
          <a:rect l="0" t="0" r="0" b="0"/>
          <a:pathLst>
            <a:path>
              <a:moveTo>
                <a:pt x="1791222" y="13812"/>
              </a:moveTo>
              <a:arcTo wR="1582587" hR="1582587" stAng="16654526" swAng="1693199"/>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769B7E0-4450-4BEB-8806-24621E1D2DA8}">
      <dsp:nvSpPr>
        <dsp:cNvPr id="0" name=""/>
        <dsp:cNvSpPr/>
      </dsp:nvSpPr>
      <dsp:spPr>
        <a:xfrm>
          <a:off x="6372586" y="1206988"/>
          <a:ext cx="4359040" cy="1357927"/>
        </a:xfrm>
        <a:prstGeom prst="roundRect">
          <a:avLst/>
        </a:prstGeom>
        <a:solidFill>
          <a:schemeClr val="accent5">
            <a:hueOff val="-7107707"/>
            <a:satOff val="4040"/>
            <a:lumOff val="-333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2. Ha la tipicità di una rete molto ampia di imprese (superano le 200.000), tra cui in particolare 88.000 imprese nel settore facchinaggio</a:t>
          </a:r>
        </a:p>
      </dsp:txBody>
      <dsp:txXfrm>
        <a:off x="6438875" y="1273277"/>
        <a:ext cx="4226462" cy="1225349"/>
      </dsp:txXfrm>
    </dsp:sp>
    <dsp:sp modelId="{FB7928A4-CD57-4D34-8DA2-64CAAC80D509}">
      <dsp:nvSpPr>
        <dsp:cNvPr id="0" name=""/>
        <dsp:cNvSpPr/>
      </dsp:nvSpPr>
      <dsp:spPr>
        <a:xfrm>
          <a:off x="4347363" y="-300088"/>
          <a:ext cx="3165175" cy="3165175"/>
        </a:xfrm>
        <a:custGeom>
          <a:avLst/>
          <a:gdLst/>
          <a:ahLst/>
          <a:cxnLst/>
          <a:rect l="0" t="0" r="0" b="0"/>
          <a:pathLst>
            <a:path>
              <a:moveTo>
                <a:pt x="2503712" y="2869487"/>
              </a:moveTo>
              <a:arcTo wR="1582587" hR="1582587" stAng="3264363" swAng="1651453"/>
            </a:path>
          </a:pathLst>
        </a:custGeom>
        <a:noFill/>
        <a:ln w="6350" cap="flat" cmpd="sng" algn="ctr">
          <a:solidFill>
            <a:schemeClr val="accent5">
              <a:hueOff val="-7107707"/>
              <a:satOff val="4040"/>
              <a:lumOff val="-3333"/>
              <a:alphaOff val="0"/>
            </a:schemeClr>
          </a:solidFill>
          <a:prstDash val="solid"/>
        </a:ln>
        <a:effectLst/>
      </dsp:spPr>
      <dsp:style>
        <a:lnRef idx="1">
          <a:scrgbClr r="0" g="0" b="0"/>
        </a:lnRef>
        <a:fillRef idx="0">
          <a:scrgbClr r="0" g="0" b="0"/>
        </a:fillRef>
        <a:effectRef idx="0">
          <a:scrgbClr r="0" g="0" b="0"/>
        </a:effectRef>
        <a:fontRef idx="minor"/>
      </dsp:style>
    </dsp:sp>
    <dsp:sp modelId="{FCC67190-7B9D-4595-B9B8-31453DC58DFC}">
      <dsp:nvSpPr>
        <dsp:cNvPr id="0" name=""/>
        <dsp:cNvSpPr/>
      </dsp:nvSpPr>
      <dsp:spPr>
        <a:xfrm>
          <a:off x="2772629" y="2850475"/>
          <a:ext cx="4354696" cy="957095"/>
        </a:xfrm>
        <a:prstGeom prst="roundRect">
          <a:avLst/>
        </a:prstGeom>
        <a:solidFill>
          <a:schemeClr val="accent5">
            <a:hueOff val="-14215414"/>
            <a:satOff val="8079"/>
            <a:lumOff val="-666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3. L’economia mafiosa convive con quella legale nelle regioni dove quest’ultima è propositiva</a:t>
          </a:r>
        </a:p>
      </dsp:txBody>
      <dsp:txXfrm>
        <a:off x="2819351" y="2897197"/>
        <a:ext cx="4261252" cy="863651"/>
      </dsp:txXfrm>
    </dsp:sp>
    <dsp:sp modelId="{43A8A4BB-A560-4D8A-8DE5-99F39C366815}">
      <dsp:nvSpPr>
        <dsp:cNvPr id="0" name=""/>
        <dsp:cNvSpPr/>
      </dsp:nvSpPr>
      <dsp:spPr>
        <a:xfrm>
          <a:off x="2493376" y="-305660"/>
          <a:ext cx="3165175" cy="3165175"/>
        </a:xfrm>
        <a:custGeom>
          <a:avLst/>
          <a:gdLst/>
          <a:ahLst/>
          <a:cxnLst/>
          <a:rect l="0" t="0" r="0" b="0"/>
          <a:pathLst>
            <a:path>
              <a:moveTo>
                <a:pt x="1403686" y="3155030"/>
              </a:moveTo>
              <a:arcTo wR="1582587" hR="1582587" stAng="5789448" swAng="2178886"/>
            </a:path>
          </a:pathLst>
        </a:custGeom>
        <a:noFill/>
        <a:ln w="6350" cap="flat" cmpd="sng" algn="ctr">
          <a:solidFill>
            <a:schemeClr val="accent5">
              <a:hueOff val="-14215414"/>
              <a:satOff val="8079"/>
              <a:lumOff val="-6667"/>
              <a:alphaOff val="0"/>
            </a:schemeClr>
          </a:solidFill>
          <a:prstDash val="solid"/>
        </a:ln>
        <a:effectLst/>
      </dsp:spPr>
      <dsp:style>
        <a:lnRef idx="1">
          <a:scrgbClr r="0" g="0" b="0"/>
        </a:lnRef>
        <a:fillRef idx="0">
          <a:scrgbClr r="0" g="0" b="0"/>
        </a:fillRef>
        <a:effectRef idx="0">
          <a:scrgbClr r="0" g="0" b="0"/>
        </a:effectRef>
        <a:fontRef idx="minor"/>
      </dsp:style>
    </dsp:sp>
    <dsp:sp modelId="{D021A423-14F6-47DF-8DBC-9A4D15B44CD1}">
      <dsp:nvSpPr>
        <dsp:cNvPr id="0" name=""/>
        <dsp:cNvSpPr/>
      </dsp:nvSpPr>
      <dsp:spPr>
        <a:xfrm>
          <a:off x="541801" y="1474063"/>
          <a:ext cx="2816997" cy="957095"/>
        </a:xfrm>
        <a:prstGeom prst="roundRect">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666750">
            <a:lnSpc>
              <a:spcPct val="90000"/>
            </a:lnSpc>
            <a:spcBef>
              <a:spcPct val="0"/>
            </a:spcBef>
            <a:spcAft>
              <a:spcPct val="35000"/>
            </a:spcAft>
            <a:buNone/>
          </a:pPr>
          <a:r>
            <a:rPr lang="it-IT" sz="1800" kern="1200" dirty="0"/>
            <a:t>4. L’infiltrazione illegale è molto diffusa nell’economia locale</a:t>
          </a:r>
        </a:p>
      </dsp:txBody>
      <dsp:txXfrm>
        <a:off x="588523" y="1520785"/>
        <a:ext cx="2723553" cy="863651"/>
      </dsp:txXfrm>
    </dsp:sp>
    <dsp:sp modelId="{38101D34-5AF5-4907-A745-F919F06C4281}">
      <dsp:nvSpPr>
        <dsp:cNvPr id="0" name=""/>
        <dsp:cNvSpPr/>
      </dsp:nvSpPr>
      <dsp:spPr>
        <a:xfrm>
          <a:off x="2550181" y="914651"/>
          <a:ext cx="3165175" cy="3165175"/>
        </a:xfrm>
        <a:custGeom>
          <a:avLst/>
          <a:gdLst/>
          <a:ahLst/>
          <a:cxnLst/>
          <a:rect l="0" t="0" r="0" b="0"/>
          <a:pathLst>
            <a:path>
              <a:moveTo>
                <a:pt x="383461" y="549785"/>
              </a:moveTo>
              <a:arcTo wR="1582587" hR="1582587" stAng="13244291" swAng="2774629"/>
            </a:path>
          </a:pathLst>
        </a:custGeom>
        <a:noFill/>
        <a:ln w="6350" cap="flat" cmpd="sng" algn="ctr">
          <a:solidFill>
            <a:schemeClr val="accent5">
              <a:hueOff val="-21323121"/>
              <a:satOff val="12119"/>
              <a:lumOff val="-1000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BD146-597C-4989-82E3-805F41710E90}">
      <dsp:nvSpPr>
        <dsp:cNvPr id="0" name=""/>
        <dsp:cNvSpPr/>
      </dsp:nvSpPr>
      <dsp:spPr>
        <a:xfrm>
          <a:off x="2864" y="1434208"/>
          <a:ext cx="2240514" cy="89620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it-IT" sz="1800" kern="1200" dirty="0"/>
            <a:t>Picchi modenesi di irregolarità</a:t>
          </a:r>
        </a:p>
      </dsp:txBody>
      <dsp:txXfrm>
        <a:off x="450967" y="1434208"/>
        <a:ext cx="1344309" cy="896205"/>
      </dsp:txXfrm>
    </dsp:sp>
    <dsp:sp modelId="{5E40DD37-AEC2-4C43-9540-B7E926FE4F48}">
      <dsp:nvSpPr>
        <dsp:cNvPr id="0" name=""/>
        <dsp:cNvSpPr/>
      </dsp:nvSpPr>
      <dsp:spPr>
        <a:xfrm>
          <a:off x="1952112" y="1510385"/>
          <a:ext cx="1859626" cy="74385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it-IT" sz="1400" kern="1200" dirty="0"/>
            <a:t>trasporto e magazzinaggio 85,26%</a:t>
          </a:r>
        </a:p>
      </dsp:txBody>
      <dsp:txXfrm>
        <a:off x="2324037" y="1510385"/>
        <a:ext cx="1115776" cy="743850"/>
      </dsp:txXfrm>
    </dsp:sp>
    <dsp:sp modelId="{ED039050-454F-4297-9B31-A3A73C7C53A6}">
      <dsp:nvSpPr>
        <dsp:cNvPr id="0" name=""/>
        <dsp:cNvSpPr/>
      </dsp:nvSpPr>
      <dsp:spPr>
        <a:xfrm>
          <a:off x="3551391" y="1510385"/>
          <a:ext cx="1859626" cy="74385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it-IT" sz="1400" kern="1200" dirty="0"/>
            <a:t>attività immobiliare 66,7%</a:t>
          </a:r>
        </a:p>
      </dsp:txBody>
      <dsp:txXfrm>
        <a:off x="3923316" y="1510385"/>
        <a:ext cx="1115776" cy="743850"/>
      </dsp:txXfrm>
    </dsp:sp>
    <dsp:sp modelId="{B4D39408-7E6B-4D09-925B-FAE1DE5B00EF}">
      <dsp:nvSpPr>
        <dsp:cNvPr id="0" name=""/>
        <dsp:cNvSpPr/>
      </dsp:nvSpPr>
      <dsp:spPr>
        <a:xfrm>
          <a:off x="5150670" y="1510385"/>
          <a:ext cx="1859626" cy="74385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it-IT" sz="1400" kern="1200" dirty="0"/>
            <a:t>agricoltura 60%</a:t>
          </a:r>
        </a:p>
      </dsp:txBody>
      <dsp:txXfrm>
        <a:off x="5522595" y="1510385"/>
        <a:ext cx="1115776" cy="743850"/>
      </dsp:txXfrm>
    </dsp:sp>
    <dsp:sp modelId="{04881BC2-A579-4C9C-B71B-B52C74C5985D}">
      <dsp:nvSpPr>
        <dsp:cNvPr id="0" name=""/>
        <dsp:cNvSpPr/>
      </dsp:nvSpPr>
      <dsp:spPr>
        <a:xfrm>
          <a:off x="6749949" y="1510385"/>
          <a:ext cx="1859626" cy="74385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it-IT" sz="1400" kern="1200" dirty="0"/>
            <a:t>sanità ed assistenza privata 73%</a:t>
          </a:r>
        </a:p>
      </dsp:txBody>
      <dsp:txXfrm>
        <a:off x="7121874" y="1510385"/>
        <a:ext cx="1115776" cy="743850"/>
      </dsp:txXfrm>
    </dsp:sp>
    <dsp:sp modelId="{29B512B4-D7C7-4A55-909E-AB6A631A6C35}">
      <dsp:nvSpPr>
        <dsp:cNvPr id="0" name=""/>
        <dsp:cNvSpPr/>
      </dsp:nvSpPr>
      <dsp:spPr>
        <a:xfrm>
          <a:off x="8349229" y="1510385"/>
          <a:ext cx="1859626" cy="74385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it-IT" sz="1400" kern="1200" dirty="0"/>
            <a:t>istruzione privata 83%</a:t>
          </a:r>
        </a:p>
      </dsp:txBody>
      <dsp:txXfrm>
        <a:off x="8721154" y="1510385"/>
        <a:ext cx="1115776" cy="743850"/>
      </dsp:txXfrm>
    </dsp:sp>
    <dsp:sp modelId="{EE524A6B-0BB2-43E8-9CFC-4D01524FFEF7}">
      <dsp:nvSpPr>
        <dsp:cNvPr id="0" name=""/>
        <dsp:cNvSpPr/>
      </dsp:nvSpPr>
      <dsp:spPr>
        <a:xfrm>
          <a:off x="9948508" y="1510385"/>
          <a:ext cx="1859626" cy="74385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it-IT" sz="1400" kern="1200" dirty="0"/>
            <a:t>attività professionali 66,8%</a:t>
          </a:r>
        </a:p>
      </dsp:txBody>
      <dsp:txXfrm>
        <a:off x="10320433" y="1510385"/>
        <a:ext cx="1115776" cy="7438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3B3E9-71DB-49FC-B5E1-1A0A872D2582}">
      <dsp:nvSpPr>
        <dsp:cNvPr id="0" name=""/>
        <dsp:cNvSpPr/>
      </dsp:nvSpPr>
      <dsp:spPr>
        <a:xfrm>
          <a:off x="-4286396" y="-657593"/>
          <a:ext cx="5107006" cy="5107006"/>
        </a:xfrm>
        <a:prstGeom prst="blockArc">
          <a:avLst>
            <a:gd name="adj1" fmla="val 18900000"/>
            <a:gd name="adj2" fmla="val 2700000"/>
            <a:gd name="adj3" fmla="val 423"/>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F72CD6-DAA9-45F5-876B-DB92FBB5E505}">
      <dsp:nvSpPr>
        <dsp:cNvPr id="0" name=""/>
        <dsp:cNvSpPr/>
      </dsp:nvSpPr>
      <dsp:spPr>
        <a:xfrm>
          <a:off x="527743" y="379182"/>
          <a:ext cx="8116208" cy="7583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1951" tIns="111760" rIns="111760" bIns="111760" numCol="1" spcCol="1270" anchor="ctr" anchorCtr="0">
          <a:noAutofit/>
        </a:bodyPr>
        <a:lstStyle/>
        <a:p>
          <a:pPr marL="0" lvl="0" indent="0" algn="l" defTabSz="1955800">
            <a:lnSpc>
              <a:spcPct val="90000"/>
            </a:lnSpc>
            <a:spcBef>
              <a:spcPct val="0"/>
            </a:spcBef>
            <a:spcAft>
              <a:spcPct val="35000"/>
            </a:spcAft>
            <a:buNone/>
          </a:pPr>
          <a:r>
            <a:rPr lang="it-IT" sz="4400" kern="1200" dirty="0"/>
            <a:t>Cittadinanza responsabile</a:t>
          </a:r>
        </a:p>
      </dsp:txBody>
      <dsp:txXfrm>
        <a:off x="527743" y="379182"/>
        <a:ext cx="8116208" cy="758364"/>
      </dsp:txXfrm>
    </dsp:sp>
    <dsp:sp modelId="{1AAEE00F-E5EA-4F64-964E-21648AF7EBF4}">
      <dsp:nvSpPr>
        <dsp:cNvPr id="0" name=""/>
        <dsp:cNvSpPr/>
      </dsp:nvSpPr>
      <dsp:spPr>
        <a:xfrm>
          <a:off x="53766" y="284386"/>
          <a:ext cx="947955" cy="94795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2FCD33-CE02-4DA9-83C0-6AF8BC2A85E4}">
      <dsp:nvSpPr>
        <dsp:cNvPr id="0" name=""/>
        <dsp:cNvSpPr/>
      </dsp:nvSpPr>
      <dsp:spPr>
        <a:xfrm>
          <a:off x="803409" y="1516727"/>
          <a:ext cx="7840542" cy="7583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1951" tIns="111760" rIns="111760" bIns="111760" numCol="1" spcCol="1270" anchor="ctr" anchorCtr="0">
          <a:noAutofit/>
        </a:bodyPr>
        <a:lstStyle/>
        <a:p>
          <a:pPr marL="0" lvl="0" indent="0" algn="l" defTabSz="1955800">
            <a:lnSpc>
              <a:spcPct val="90000"/>
            </a:lnSpc>
            <a:spcBef>
              <a:spcPct val="0"/>
            </a:spcBef>
            <a:spcAft>
              <a:spcPct val="35000"/>
            </a:spcAft>
            <a:buNone/>
          </a:pPr>
          <a:r>
            <a:rPr lang="it-IT" sz="4400" kern="1200" dirty="0"/>
            <a:t>Economia responsabile</a:t>
          </a:r>
        </a:p>
      </dsp:txBody>
      <dsp:txXfrm>
        <a:off x="803409" y="1516727"/>
        <a:ext cx="7840542" cy="758364"/>
      </dsp:txXfrm>
    </dsp:sp>
    <dsp:sp modelId="{5689635B-7E9F-4B95-991A-0D999333F014}">
      <dsp:nvSpPr>
        <dsp:cNvPr id="0" name=""/>
        <dsp:cNvSpPr/>
      </dsp:nvSpPr>
      <dsp:spPr>
        <a:xfrm>
          <a:off x="329431" y="1421932"/>
          <a:ext cx="947955" cy="94795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747147-BFFE-4567-8C70-3C75B7F964AC}">
      <dsp:nvSpPr>
        <dsp:cNvPr id="0" name=""/>
        <dsp:cNvSpPr/>
      </dsp:nvSpPr>
      <dsp:spPr>
        <a:xfrm>
          <a:off x="527743" y="2654274"/>
          <a:ext cx="8116208" cy="7583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1951" tIns="111760" rIns="111760" bIns="111760" numCol="1" spcCol="1270" anchor="ctr" anchorCtr="0">
          <a:noAutofit/>
        </a:bodyPr>
        <a:lstStyle/>
        <a:p>
          <a:pPr marL="0" lvl="0" indent="0" algn="l" defTabSz="1955800">
            <a:lnSpc>
              <a:spcPct val="90000"/>
            </a:lnSpc>
            <a:spcBef>
              <a:spcPct val="0"/>
            </a:spcBef>
            <a:spcAft>
              <a:spcPct val="35000"/>
            </a:spcAft>
            <a:buNone/>
          </a:pPr>
          <a:r>
            <a:rPr lang="it-IT" sz="4400" kern="1200" dirty="0"/>
            <a:t>Cultura della legalità</a:t>
          </a:r>
        </a:p>
      </dsp:txBody>
      <dsp:txXfrm>
        <a:off x="527743" y="2654274"/>
        <a:ext cx="8116208" cy="758364"/>
      </dsp:txXfrm>
    </dsp:sp>
    <dsp:sp modelId="{7008FF95-E72A-460A-A576-0E5B2720CCB1}">
      <dsp:nvSpPr>
        <dsp:cNvPr id="0" name=""/>
        <dsp:cNvSpPr/>
      </dsp:nvSpPr>
      <dsp:spPr>
        <a:xfrm>
          <a:off x="53766" y="2559478"/>
          <a:ext cx="947955" cy="94795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6558E-E10C-423B-90E3-A8B27CB4FCEF}">
      <dsp:nvSpPr>
        <dsp:cNvPr id="0" name=""/>
        <dsp:cNvSpPr/>
      </dsp:nvSpPr>
      <dsp:spPr>
        <a:xfrm rot="5400000">
          <a:off x="4672717" y="-890629"/>
          <a:ext cx="4323926" cy="7186167"/>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ctr" defTabSz="844550">
            <a:lnSpc>
              <a:spcPct val="90000"/>
            </a:lnSpc>
            <a:spcBef>
              <a:spcPct val="0"/>
            </a:spcBef>
            <a:spcAft>
              <a:spcPct val="15000"/>
            </a:spcAft>
            <a:buChar char="•"/>
          </a:pPr>
          <a:r>
            <a:rPr lang="it-IT" sz="1900" b="1" kern="1200" dirty="0">
              <a:latin typeface="Bahnschrift" panose="020B0502040204020203" pitchFamily="34" charset="0"/>
            </a:rPr>
            <a:t>DEFINIZIONE: piano che definisce le azioni regionali finalizzate a conseguire gli obiettivi della ratio </a:t>
          </a:r>
          <a:r>
            <a:rPr lang="it-IT" sz="1900" b="1" kern="1200" dirty="0" err="1">
              <a:latin typeface="Bahnschrift" panose="020B0502040204020203" pitchFamily="34" charset="0"/>
            </a:rPr>
            <a:t>legis</a:t>
          </a:r>
          <a:r>
            <a:rPr lang="it-IT" sz="1900" b="1" kern="1200" dirty="0">
              <a:latin typeface="Bahnschrift" panose="020B0502040204020203" pitchFamily="34" charset="0"/>
            </a:rPr>
            <a:t>, che indica le risorse dedicate al tal fine e le strutture regionali rivolte alla </a:t>
          </a:r>
          <a:br>
            <a:rPr lang="it-IT" sz="1900" b="1" kern="1200" dirty="0">
              <a:latin typeface="Bahnschrift" panose="020B0502040204020203" pitchFamily="34" charset="0"/>
            </a:rPr>
          </a:br>
          <a:r>
            <a:rPr lang="it-IT" sz="1900" b="1" kern="1200" dirty="0">
              <a:latin typeface="Bahnschrift" panose="020B0502040204020203" pitchFamily="34" charset="0"/>
            </a:rPr>
            <a:t>loro attuazione.</a:t>
          </a:r>
        </a:p>
        <a:p>
          <a:pPr marL="171450" lvl="1" indent="-171450" algn="l" defTabSz="844550">
            <a:lnSpc>
              <a:spcPct val="90000"/>
            </a:lnSpc>
            <a:spcBef>
              <a:spcPct val="0"/>
            </a:spcBef>
            <a:spcAft>
              <a:spcPct val="15000"/>
            </a:spcAft>
            <a:buChar char="•"/>
          </a:pPr>
          <a:r>
            <a:rPr lang="it-IT" sz="1900" b="0" i="0" kern="1200" dirty="0"/>
            <a:t>È </a:t>
          </a:r>
          <a:r>
            <a:rPr lang="it-IT" sz="1900" b="1" i="0" kern="1200" dirty="0"/>
            <a:t>predisposto</a:t>
          </a:r>
          <a:r>
            <a:rPr lang="it-IT" sz="1900" b="0" i="0" kern="1200" dirty="0"/>
            <a:t> mediante le indicazioni della </a:t>
          </a:r>
          <a:r>
            <a:rPr lang="it-IT" sz="1900" b="1" i="0" kern="1200" dirty="0"/>
            <a:t>Consulta regionale e </a:t>
          </a:r>
          <a:r>
            <a:rPr lang="it-IT" sz="1900" b="0" i="0" kern="1200" dirty="0"/>
            <a:t>delle analisi svolte attraverso </a:t>
          </a:r>
          <a:r>
            <a:rPr lang="it-IT" sz="1900" b="1" i="0" kern="1200" dirty="0"/>
            <a:t>l’Osservatorio.</a:t>
          </a:r>
          <a:endParaRPr lang="it-IT" sz="1900" kern="1200" dirty="0"/>
        </a:p>
        <a:p>
          <a:pPr marL="171450" lvl="1" indent="-171450" algn="l" defTabSz="844550">
            <a:lnSpc>
              <a:spcPct val="90000"/>
            </a:lnSpc>
            <a:spcBef>
              <a:spcPct val="0"/>
            </a:spcBef>
            <a:spcAft>
              <a:spcPct val="15000"/>
            </a:spcAft>
            <a:buChar char="•"/>
          </a:pPr>
          <a:r>
            <a:rPr lang="it-IT" sz="1900" b="0" i="0" kern="1200" dirty="0"/>
            <a:t>È </a:t>
          </a:r>
          <a:r>
            <a:rPr lang="it-IT" sz="1900" b="1" i="0" kern="1200" dirty="0"/>
            <a:t>approvato dalla Giunta Regionale</a:t>
          </a:r>
          <a:r>
            <a:rPr lang="it-IT" sz="1900" b="0" i="0" kern="1200" dirty="0"/>
            <a:t>, con precedente parere della competente commissione assembleare.</a:t>
          </a:r>
          <a:endParaRPr lang="it-IT" sz="1900" kern="1200" dirty="0"/>
        </a:p>
        <a:p>
          <a:pPr marL="171450" lvl="1" indent="-171450" algn="l" defTabSz="844550">
            <a:lnSpc>
              <a:spcPct val="90000"/>
            </a:lnSpc>
            <a:spcBef>
              <a:spcPct val="0"/>
            </a:spcBef>
            <a:spcAft>
              <a:spcPct val="15000"/>
            </a:spcAft>
            <a:buChar char="•"/>
          </a:pPr>
          <a:r>
            <a:rPr lang="it-IT" sz="1900" b="0" i="0" kern="1200" dirty="0"/>
            <a:t>La sua </a:t>
          </a:r>
          <a:r>
            <a:rPr lang="it-IT" sz="1900" b="1" i="0" kern="1200" dirty="0"/>
            <a:t>maggiore diffusione è assicurata dalla Regione, che può promuovere forme di valutazione partecipata</a:t>
          </a:r>
          <a:r>
            <a:rPr lang="it-IT" sz="1900" b="0" i="0" kern="1200" dirty="0"/>
            <a:t>, mediante la realizzazione di consultazioni, audizioni e incontri sulle tematiche di maggiore interesse.</a:t>
          </a:r>
          <a:endParaRPr lang="it-IT" sz="1900" kern="1200" dirty="0"/>
        </a:p>
      </dsp:txBody>
      <dsp:txXfrm rot="-5400000">
        <a:off x="3241597" y="751568"/>
        <a:ext cx="6975090" cy="3901772"/>
      </dsp:txXfrm>
    </dsp:sp>
    <dsp:sp modelId="{7388A1A1-D09A-4277-BD93-B74C2F113C6C}">
      <dsp:nvSpPr>
        <dsp:cNvPr id="0" name=""/>
        <dsp:cNvSpPr/>
      </dsp:nvSpPr>
      <dsp:spPr>
        <a:xfrm>
          <a:off x="800622" y="495927"/>
          <a:ext cx="2440974" cy="441305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it-IT" sz="3600" kern="1200" dirty="0"/>
            <a:t>Piano integrato delle azioni</a:t>
          </a:r>
        </a:p>
      </dsp:txBody>
      <dsp:txXfrm>
        <a:off x="919781" y="615086"/>
        <a:ext cx="2202656" cy="41747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9FE11-7D3B-40F7-A6DE-2ACD85786946}">
      <dsp:nvSpPr>
        <dsp:cNvPr id="0" name=""/>
        <dsp:cNvSpPr/>
      </dsp:nvSpPr>
      <dsp:spPr>
        <a:xfrm>
          <a:off x="4521657" y="101662"/>
          <a:ext cx="2955489" cy="833344"/>
        </a:xfrm>
        <a:prstGeom prst="ellipse">
          <a:avLst/>
        </a:prstGeom>
        <a:solidFill>
          <a:schemeClr val="accent4">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t-IT" sz="1800" kern="1200">
              <a:latin typeface="Lucida Grande"/>
            </a:rPr>
            <a:t>Presidente o suo delegato</a:t>
          </a:r>
          <a:endParaRPr lang="it-IT" sz="1800" kern="1200" dirty="0"/>
        </a:p>
      </dsp:txBody>
      <dsp:txXfrm>
        <a:off x="4954478" y="223702"/>
        <a:ext cx="2089847" cy="589264"/>
      </dsp:txXfrm>
    </dsp:sp>
    <dsp:sp modelId="{385CBA33-2A8A-44A8-A5FF-E7EBCA95BFC7}">
      <dsp:nvSpPr>
        <dsp:cNvPr id="0" name=""/>
        <dsp:cNvSpPr/>
      </dsp:nvSpPr>
      <dsp:spPr>
        <a:xfrm rot="11086317">
          <a:off x="7395169" y="494851"/>
          <a:ext cx="15001" cy="281253"/>
        </a:xfrm>
        <a:prstGeom prst="rightArrow">
          <a:avLst>
            <a:gd name="adj1" fmla="val 60000"/>
            <a:gd name="adj2" fmla="val 50000"/>
          </a:avLst>
        </a:prstGeom>
        <a:solidFill>
          <a:schemeClr val="accent4">
            <a:hueOff val="0"/>
            <a:satOff val="0"/>
            <a:lumOff val="0"/>
            <a:alphaOff val="0"/>
          </a:schemeClr>
        </a:solidFill>
        <a:ln>
          <a:noFill/>
        </a:ln>
        <a:effectLst>
          <a:softEdge rad="12700"/>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t-IT" sz="1200" kern="1200"/>
        </a:p>
      </dsp:txBody>
      <dsp:txXfrm rot="10800000">
        <a:off x="7399661" y="551289"/>
        <a:ext cx="10501" cy="168751"/>
      </dsp:txXfrm>
    </dsp:sp>
    <dsp:sp modelId="{751F40C5-49C8-4F55-BA4F-A703425881B9}">
      <dsp:nvSpPr>
        <dsp:cNvPr id="0" name=""/>
        <dsp:cNvSpPr/>
      </dsp:nvSpPr>
      <dsp:spPr>
        <a:xfrm>
          <a:off x="7349500" y="101663"/>
          <a:ext cx="3467996" cy="1348259"/>
        </a:xfrm>
        <a:prstGeom prst="ellipse">
          <a:avLst/>
        </a:prstGeom>
        <a:solidFill>
          <a:schemeClr val="accent4">
            <a:hueOff val="3403839"/>
            <a:satOff val="-3998"/>
            <a:lumOff val="1536"/>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a:latin typeface="Lucida Grande"/>
            </a:rPr>
            <a:t>Assessore Cultura, Politiche Giovanili e Politiche per la Legalità o suo delegato</a:t>
          </a:r>
          <a:endParaRPr lang="it-IT" sz="7200" kern="1200" dirty="0"/>
        </a:p>
      </dsp:txBody>
      <dsp:txXfrm>
        <a:off x="7857376" y="299111"/>
        <a:ext cx="2452244" cy="953363"/>
      </dsp:txXfrm>
    </dsp:sp>
    <dsp:sp modelId="{1AE95E76-1D61-4A53-AC2C-F8116D73C468}">
      <dsp:nvSpPr>
        <dsp:cNvPr id="0" name=""/>
        <dsp:cNvSpPr/>
      </dsp:nvSpPr>
      <dsp:spPr>
        <a:xfrm rot="14378781">
          <a:off x="9439840" y="1269022"/>
          <a:ext cx="29701" cy="281253"/>
        </a:xfrm>
        <a:prstGeom prst="rightArrow">
          <a:avLst>
            <a:gd name="adj1" fmla="val 60000"/>
            <a:gd name="adj2" fmla="val 50000"/>
          </a:avLst>
        </a:prstGeom>
        <a:solidFill>
          <a:schemeClr val="accent4">
            <a:hueOff val="3403839"/>
            <a:satOff val="-3998"/>
            <a:lumOff val="1536"/>
            <a:alphaOff val="0"/>
          </a:schemeClr>
        </a:solidFill>
        <a:ln>
          <a:noFill/>
        </a:ln>
        <a:effectLst>
          <a:softEdge rad="12700"/>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t-IT" sz="1200" kern="1200"/>
        </a:p>
      </dsp:txBody>
      <dsp:txXfrm rot="10800000">
        <a:off x="9446546" y="1329117"/>
        <a:ext cx="20791" cy="168751"/>
      </dsp:txXfrm>
    </dsp:sp>
    <dsp:sp modelId="{C2600311-F23A-4882-8FFB-B05062BC142D}">
      <dsp:nvSpPr>
        <dsp:cNvPr id="0" name=""/>
        <dsp:cNvSpPr/>
      </dsp:nvSpPr>
      <dsp:spPr>
        <a:xfrm>
          <a:off x="8169513" y="1360997"/>
          <a:ext cx="3388637" cy="1494620"/>
        </a:xfrm>
        <a:prstGeom prst="ellipse">
          <a:avLst/>
        </a:prstGeom>
        <a:solidFill>
          <a:schemeClr val="accent4">
            <a:hueOff val="6807678"/>
            <a:satOff val="-7995"/>
            <a:lumOff val="3072"/>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a:latin typeface="Lucida Grande"/>
            </a:rPr>
            <a:t>Presidente dell’Assemblea legislativa o suo delegato</a:t>
          </a:r>
          <a:endParaRPr lang="it-IT" sz="1600" kern="1200" dirty="0"/>
        </a:p>
      </dsp:txBody>
      <dsp:txXfrm>
        <a:off x="8665767" y="1579879"/>
        <a:ext cx="2396129" cy="1056856"/>
      </dsp:txXfrm>
    </dsp:sp>
    <dsp:sp modelId="{6D1F2022-7573-4539-96BD-2096489E31E9}">
      <dsp:nvSpPr>
        <dsp:cNvPr id="0" name=""/>
        <dsp:cNvSpPr/>
      </dsp:nvSpPr>
      <dsp:spPr>
        <a:xfrm rot="20944367">
          <a:off x="8359072" y="2246716"/>
          <a:ext cx="118895" cy="281253"/>
        </a:xfrm>
        <a:prstGeom prst="rightArrow">
          <a:avLst>
            <a:gd name="adj1" fmla="val 60000"/>
            <a:gd name="adj2" fmla="val 50000"/>
          </a:avLst>
        </a:prstGeom>
        <a:solidFill>
          <a:schemeClr val="accent4">
            <a:hueOff val="6807678"/>
            <a:satOff val="-7995"/>
            <a:lumOff val="3072"/>
            <a:alphaOff val="0"/>
          </a:schemeClr>
        </a:solidFill>
        <a:ln>
          <a:noFill/>
        </a:ln>
        <a:effectLst>
          <a:softEdge rad="12700"/>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t-IT" sz="1200" kern="1200"/>
        </a:p>
      </dsp:txBody>
      <dsp:txXfrm>
        <a:off x="8359395" y="2306348"/>
        <a:ext cx="83227" cy="168751"/>
      </dsp:txXfrm>
    </dsp:sp>
    <dsp:sp modelId="{AF5A12A1-A6EE-48F9-BFD3-09C8CA9F3233}">
      <dsp:nvSpPr>
        <dsp:cNvPr id="0" name=""/>
        <dsp:cNvSpPr/>
      </dsp:nvSpPr>
      <dsp:spPr>
        <a:xfrm>
          <a:off x="4878454" y="1838284"/>
          <a:ext cx="3804734" cy="1730473"/>
        </a:xfrm>
        <a:prstGeom prst="ellipse">
          <a:avLst/>
        </a:prstGeom>
        <a:solidFill>
          <a:schemeClr val="accent4">
            <a:hueOff val="10211516"/>
            <a:satOff val="-11993"/>
            <a:lumOff val="4608"/>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latin typeface="Lucida Grande"/>
            </a:rPr>
            <a:t>Tutti i Capigruppo dell’Assemblea Legislativa della Regione Emilia-Romagna o loro delegati</a:t>
          </a:r>
          <a:endParaRPr lang="it-IT" sz="1600" kern="1200" dirty="0"/>
        </a:p>
      </dsp:txBody>
      <dsp:txXfrm>
        <a:off x="5435644" y="2091706"/>
        <a:ext cx="2690354" cy="1223629"/>
      </dsp:txXfrm>
    </dsp:sp>
    <dsp:sp modelId="{D99C4D45-714B-4C4D-B852-E42EBC14E620}">
      <dsp:nvSpPr>
        <dsp:cNvPr id="0" name=""/>
        <dsp:cNvSpPr/>
      </dsp:nvSpPr>
      <dsp:spPr>
        <a:xfrm rot="21485939">
          <a:off x="4939415" y="2621774"/>
          <a:ext cx="134868" cy="281253"/>
        </a:xfrm>
        <a:prstGeom prst="rightArrow">
          <a:avLst>
            <a:gd name="adj1" fmla="val 60000"/>
            <a:gd name="adj2" fmla="val 50000"/>
          </a:avLst>
        </a:prstGeom>
        <a:solidFill>
          <a:schemeClr val="accent4">
            <a:hueOff val="10211516"/>
            <a:satOff val="-11993"/>
            <a:lumOff val="4608"/>
            <a:alphaOff val="0"/>
          </a:schemeClr>
        </a:solidFill>
        <a:ln>
          <a:noFill/>
        </a:ln>
        <a:effectLst>
          <a:softEdge rad="12700"/>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t-IT" sz="1200" kern="1200"/>
        </a:p>
      </dsp:txBody>
      <dsp:txXfrm>
        <a:off x="4939426" y="2678696"/>
        <a:ext cx="94408" cy="168751"/>
      </dsp:txXfrm>
    </dsp:sp>
    <dsp:sp modelId="{FE2D7618-6564-4FDD-8CA4-3E0C081EF9E3}">
      <dsp:nvSpPr>
        <dsp:cNvPr id="0" name=""/>
        <dsp:cNvSpPr/>
      </dsp:nvSpPr>
      <dsp:spPr>
        <a:xfrm>
          <a:off x="933010" y="2410673"/>
          <a:ext cx="4234298" cy="833344"/>
        </a:xfrm>
        <a:prstGeom prst="ellipse">
          <a:avLst/>
        </a:prstGeom>
        <a:solidFill>
          <a:schemeClr val="accent4">
            <a:hueOff val="13615356"/>
            <a:satOff val="-15991"/>
            <a:lumOff val="614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it-IT" sz="1600" kern="1200">
              <a:latin typeface="Lucida Grande"/>
            </a:rPr>
            <a:t>Presidente ANCI Emilia-Romagna o suo delegato</a:t>
          </a:r>
          <a:endParaRPr lang="it-IT" sz="1600" kern="1200" dirty="0">
            <a:latin typeface="Lucida Grande"/>
          </a:endParaRPr>
        </a:p>
      </dsp:txBody>
      <dsp:txXfrm>
        <a:off x="1553109" y="2532713"/>
        <a:ext cx="2994100" cy="589264"/>
      </dsp:txXfrm>
    </dsp:sp>
    <dsp:sp modelId="{3649DC30-1D46-461E-9AF8-BCA93AB3E4E3}">
      <dsp:nvSpPr>
        <dsp:cNvPr id="0" name=""/>
        <dsp:cNvSpPr/>
      </dsp:nvSpPr>
      <dsp:spPr>
        <a:xfrm rot="2074226">
          <a:off x="2471048" y="2290794"/>
          <a:ext cx="9103" cy="281253"/>
        </a:xfrm>
        <a:prstGeom prst="rightArrow">
          <a:avLst>
            <a:gd name="adj1" fmla="val 60000"/>
            <a:gd name="adj2" fmla="val 50000"/>
          </a:avLst>
        </a:prstGeom>
        <a:solidFill>
          <a:schemeClr val="accent4">
            <a:hueOff val="13615356"/>
            <a:satOff val="-15991"/>
            <a:lumOff val="6144"/>
            <a:alphaOff val="0"/>
          </a:schemeClr>
        </a:solidFill>
        <a:ln>
          <a:noFill/>
        </a:ln>
        <a:effectLst>
          <a:softEdge rad="12700"/>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t-IT" sz="1200" kern="1200"/>
        </a:p>
      </dsp:txBody>
      <dsp:txXfrm>
        <a:off x="2471289" y="2346270"/>
        <a:ext cx="6372" cy="168751"/>
      </dsp:txXfrm>
    </dsp:sp>
    <dsp:sp modelId="{95DB4D05-3325-4128-BE9D-6BE15C87ABC2}">
      <dsp:nvSpPr>
        <dsp:cNvPr id="0" name=""/>
        <dsp:cNvSpPr/>
      </dsp:nvSpPr>
      <dsp:spPr>
        <a:xfrm>
          <a:off x="108587" y="1199010"/>
          <a:ext cx="3101316" cy="1339734"/>
        </a:xfrm>
        <a:prstGeom prst="ellipse">
          <a:avLst/>
        </a:prstGeom>
        <a:solidFill>
          <a:schemeClr val="accent4">
            <a:hueOff val="17019194"/>
            <a:satOff val="-19988"/>
            <a:lumOff val="768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it-IT" sz="1400" kern="1200" dirty="0">
            <a:latin typeface="Lucida Grande"/>
          </a:endParaRPr>
        </a:p>
        <a:p>
          <a:pPr marL="0" marR="0" lvl="0" indent="0" algn="ctr" defTabSz="914400" eaLnBrk="1" fontAlgn="auto" latinLnBrk="0" hangingPunct="1">
            <a:lnSpc>
              <a:spcPct val="100000"/>
            </a:lnSpc>
            <a:spcBef>
              <a:spcPct val="0"/>
            </a:spcBef>
            <a:spcAft>
              <a:spcPts val="0"/>
            </a:spcAft>
            <a:buClrTx/>
            <a:buSzTx/>
            <a:buFontTx/>
            <a:buNone/>
            <a:tabLst/>
            <a:defRPr/>
          </a:pPr>
          <a:r>
            <a:rPr lang="it-IT" sz="1400" kern="1200" dirty="0">
              <a:latin typeface="Lucida Grande"/>
            </a:rPr>
            <a:t>Sindaco metropolitano della Città metropolitana di Bologna o suo delegato</a:t>
          </a:r>
          <a:endParaRPr lang="it-IT" sz="1400" kern="1200" dirty="0"/>
        </a:p>
        <a:p>
          <a:pPr marL="0" lvl="0" algn="ctr" defTabSz="1733550">
            <a:lnSpc>
              <a:spcPct val="90000"/>
            </a:lnSpc>
            <a:spcBef>
              <a:spcPct val="0"/>
            </a:spcBef>
            <a:spcAft>
              <a:spcPct val="35000"/>
            </a:spcAft>
            <a:buNone/>
          </a:pPr>
          <a:endParaRPr lang="it-IT" sz="3600" kern="1200" dirty="0"/>
        </a:p>
      </dsp:txBody>
      <dsp:txXfrm>
        <a:off x="562764" y="1395210"/>
        <a:ext cx="2192962" cy="947334"/>
      </dsp:txXfrm>
    </dsp:sp>
    <dsp:sp modelId="{1DE69A63-76E8-464A-A98A-8BE2FC852812}">
      <dsp:nvSpPr>
        <dsp:cNvPr id="0" name=""/>
        <dsp:cNvSpPr/>
      </dsp:nvSpPr>
      <dsp:spPr>
        <a:xfrm rot="8411350">
          <a:off x="2264745" y="1186142"/>
          <a:ext cx="89819" cy="281253"/>
        </a:xfrm>
        <a:prstGeom prst="rightArrow">
          <a:avLst>
            <a:gd name="adj1" fmla="val 60000"/>
            <a:gd name="adj2" fmla="val 50000"/>
          </a:avLst>
        </a:prstGeom>
        <a:solidFill>
          <a:schemeClr val="accent4">
            <a:hueOff val="17019194"/>
            <a:satOff val="-19988"/>
            <a:lumOff val="7680"/>
            <a:alphaOff val="0"/>
          </a:schemeClr>
        </a:solidFill>
        <a:ln>
          <a:noFill/>
        </a:ln>
        <a:effectLst>
          <a:softEdge rad="12700"/>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t-IT" sz="1200" kern="1200"/>
        </a:p>
      </dsp:txBody>
      <dsp:txXfrm rot="10800000">
        <a:off x="2288567" y="1233767"/>
        <a:ext cx="62873" cy="168751"/>
      </dsp:txXfrm>
    </dsp:sp>
    <dsp:sp modelId="{B54B8590-2EB4-4A02-A552-1B55F0EC7096}">
      <dsp:nvSpPr>
        <dsp:cNvPr id="0" name=""/>
        <dsp:cNvSpPr/>
      </dsp:nvSpPr>
      <dsp:spPr>
        <a:xfrm>
          <a:off x="1045694" y="246501"/>
          <a:ext cx="3711083" cy="1174382"/>
        </a:xfrm>
        <a:prstGeom prst="ellipse">
          <a:avLst/>
        </a:prstGeom>
        <a:solidFill>
          <a:schemeClr val="accent4">
            <a:hueOff val="20423033"/>
            <a:satOff val="-23986"/>
            <a:lumOff val="9216"/>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a:latin typeface="Lucida Grande"/>
            </a:rPr>
            <a:t>Presidenti delle Province dell'Emilia-Romagna o loro delegati</a:t>
          </a:r>
          <a:endParaRPr lang="it-IT" sz="1600" kern="1200" dirty="0"/>
        </a:p>
      </dsp:txBody>
      <dsp:txXfrm>
        <a:off x="1589170" y="418485"/>
        <a:ext cx="2624131" cy="830414"/>
      </dsp:txXfrm>
    </dsp:sp>
    <dsp:sp modelId="{5EB51B52-E958-485C-BF9F-A09BC5B10B86}">
      <dsp:nvSpPr>
        <dsp:cNvPr id="0" name=""/>
        <dsp:cNvSpPr/>
      </dsp:nvSpPr>
      <dsp:spPr>
        <a:xfrm rot="10451277">
          <a:off x="4623922" y="516137"/>
          <a:ext cx="31002" cy="281253"/>
        </a:xfrm>
        <a:prstGeom prst="rightArrow">
          <a:avLst>
            <a:gd name="adj1" fmla="val 60000"/>
            <a:gd name="adj2" fmla="val 50000"/>
          </a:avLst>
        </a:prstGeom>
        <a:solidFill>
          <a:schemeClr val="accent4">
            <a:hueOff val="20423033"/>
            <a:satOff val="-23986"/>
            <a:lumOff val="9216"/>
            <a:alphaOff val="0"/>
          </a:schemeClr>
        </a:solidFill>
        <a:ln>
          <a:noFill/>
        </a:ln>
        <a:effectLst>
          <a:softEdge rad="12700"/>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it-IT" sz="1200" kern="1200"/>
        </a:p>
      </dsp:txBody>
      <dsp:txXfrm rot="10800000">
        <a:off x="4633199" y="571917"/>
        <a:ext cx="21701" cy="1687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9F57C-7164-45EA-966B-7BAA0160AD4A}">
      <dsp:nvSpPr>
        <dsp:cNvPr id="0" name=""/>
        <dsp:cNvSpPr/>
      </dsp:nvSpPr>
      <dsp:spPr>
        <a:xfrm>
          <a:off x="2048" y="492675"/>
          <a:ext cx="3694090" cy="3694090"/>
        </a:xfrm>
        <a:prstGeom prst="ellipse">
          <a:avLst/>
        </a:prstGeom>
        <a:solidFill>
          <a:schemeClr val="accent2">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844550">
            <a:lnSpc>
              <a:spcPct val="90000"/>
            </a:lnSpc>
            <a:spcBef>
              <a:spcPct val="0"/>
            </a:spcBef>
            <a:spcAft>
              <a:spcPct val="35000"/>
            </a:spcAft>
            <a:buNone/>
          </a:pPr>
          <a:r>
            <a:rPr lang="it-IT" sz="1900" kern="1200" dirty="0"/>
            <a:t>La Regione PROMUOVE E STIPULA convenzioni con:</a:t>
          </a:r>
        </a:p>
        <a:p>
          <a:pPr marL="114300" lvl="1" indent="-114300" algn="ctr" defTabSz="666750">
            <a:lnSpc>
              <a:spcPct val="90000"/>
            </a:lnSpc>
            <a:spcBef>
              <a:spcPct val="0"/>
            </a:spcBef>
            <a:spcAft>
              <a:spcPct val="15000"/>
            </a:spcAft>
            <a:buChar char="•"/>
          </a:pPr>
          <a:r>
            <a:rPr lang="it-IT" sz="1500" kern="1200" dirty="0"/>
            <a:t>le </a:t>
          </a:r>
          <a:r>
            <a:rPr lang="it-IT" sz="1600" kern="1200" dirty="0"/>
            <a:t>organizzazioni sindacali</a:t>
          </a:r>
          <a:endParaRPr lang="it-IT" sz="1500" kern="1200" dirty="0"/>
        </a:p>
        <a:p>
          <a:pPr marL="114300" lvl="1" indent="-114300" algn="ctr" defTabSz="666750">
            <a:lnSpc>
              <a:spcPct val="90000"/>
            </a:lnSpc>
            <a:spcBef>
              <a:spcPct val="0"/>
            </a:spcBef>
            <a:spcAft>
              <a:spcPct val="15000"/>
            </a:spcAft>
            <a:buChar char="•"/>
          </a:pPr>
          <a:r>
            <a:rPr lang="it-IT" sz="1500" kern="1200" dirty="0"/>
            <a:t>gli </a:t>
          </a:r>
          <a:r>
            <a:rPr lang="it-IT" sz="1600" kern="1200" dirty="0"/>
            <a:t>ordini professionali</a:t>
          </a:r>
        </a:p>
        <a:p>
          <a:pPr marL="114300" lvl="1" indent="-114300" algn="ctr" defTabSz="666750">
            <a:lnSpc>
              <a:spcPct val="90000"/>
            </a:lnSpc>
            <a:spcBef>
              <a:spcPct val="0"/>
            </a:spcBef>
            <a:spcAft>
              <a:spcPct val="15000"/>
            </a:spcAft>
            <a:buChar char="•"/>
          </a:pPr>
          <a:r>
            <a:rPr lang="it-IT" sz="1500" kern="1200" dirty="0"/>
            <a:t>le </a:t>
          </a:r>
          <a:r>
            <a:rPr lang="it-IT" sz="1600" kern="1200" dirty="0"/>
            <a:t>associazioni degli imprenditori e di categoria </a:t>
          </a:r>
          <a:endParaRPr lang="it-IT" sz="1500" kern="1200" dirty="0"/>
        </a:p>
        <a:p>
          <a:pPr marL="114300" lvl="1" indent="-114300" algn="ctr" defTabSz="666750">
            <a:lnSpc>
              <a:spcPct val="90000"/>
            </a:lnSpc>
            <a:spcBef>
              <a:spcPct val="0"/>
            </a:spcBef>
            <a:spcAft>
              <a:spcPct val="15000"/>
            </a:spcAft>
            <a:buChar char="•"/>
          </a:pPr>
          <a:r>
            <a:rPr lang="it-IT" sz="1500" kern="1200" dirty="0"/>
            <a:t>le </a:t>
          </a:r>
          <a:r>
            <a:rPr lang="it-IT" sz="1600" kern="1200" dirty="0"/>
            <a:t>cooperative sociali </a:t>
          </a:r>
          <a:endParaRPr lang="it-IT" sz="1500" kern="1200" dirty="0"/>
        </a:p>
      </dsp:txBody>
      <dsp:txXfrm>
        <a:off x="543035" y="1033662"/>
        <a:ext cx="2612116" cy="2612116"/>
      </dsp:txXfrm>
    </dsp:sp>
    <dsp:sp modelId="{D98F945C-BE60-4C02-8B87-09568036A59A}">
      <dsp:nvSpPr>
        <dsp:cNvPr id="0" name=""/>
        <dsp:cNvSpPr/>
      </dsp:nvSpPr>
      <dsp:spPr>
        <a:xfrm>
          <a:off x="3408100" y="-29377"/>
          <a:ext cx="2302257" cy="1246755"/>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it-IT" sz="5500" kern="1200"/>
        </a:p>
      </dsp:txBody>
      <dsp:txXfrm>
        <a:off x="3408100" y="219974"/>
        <a:ext cx="1928231" cy="748053"/>
      </dsp:txXfrm>
    </dsp:sp>
    <dsp:sp modelId="{2A968C76-D401-443D-A341-DB2E1B052BA6}">
      <dsp:nvSpPr>
        <dsp:cNvPr id="0" name=""/>
        <dsp:cNvSpPr/>
      </dsp:nvSpPr>
      <dsp:spPr>
        <a:xfrm>
          <a:off x="5552635" y="492675"/>
          <a:ext cx="3694090" cy="3694090"/>
        </a:xfrm>
        <a:prstGeom prst="ellipse">
          <a:avLst/>
        </a:prstGeom>
        <a:solidFill>
          <a:schemeClr val="accent3">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it-IT" sz="2100" kern="1200" dirty="0"/>
            <a:t>SCOPO: impegno ad adottare interventi orientati ad ostacolare la nascita, la diffusione e lo sviluppo della criminalità mafiosa ed economica e dei fenomeni corruttivi. </a:t>
          </a:r>
        </a:p>
      </dsp:txBody>
      <dsp:txXfrm>
        <a:off x="6093622" y="1033662"/>
        <a:ext cx="2612116" cy="2612116"/>
      </dsp:txXfrm>
    </dsp:sp>
    <dsp:sp modelId="{F3203377-9C1E-49F5-BCBE-86BB46217A96}">
      <dsp:nvSpPr>
        <dsp:cNvPr id="0" name=""/>
        <dsp:cNvSpPr/>
      </dsp:nvSpPr>
      <dsp:spPr>
        <a:xfrm rot="10800000">
          <a:off x="3538417" y="3462064"/>
          <a:ext cx="2302257" cy="1246755"/>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it-IT" sz="5500" kern="1200"/>
        </a:p>
      </dsp:txBody>
      <dsp:txXfrm rot="10800000">
        <a:off x="3912443" y="3711415"/>
        <a:ext cx="1928231" cy="7480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A96CC-6A11-4521-9AA6-56BFA918703C}">
      <dsp:nvSpPr>
        <dsp:cNvPr id="0" name=""/>
        <dsp:cNvSpPr/>
      </dsp:nvSpPr>
      <dsp:spPr>
        <a:xfrm rot="5400000">
          <a:off x="-1099991" y="1114481"/>
          <a:ext cx="4315144" cy="209538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t>L’Ufficio di Presidenza ha poi altre </a:t>
          </a:r>
          <a:r>
            <a:rPr lang="it-IT" sz="2400" b="1" kern="1200" dirty="0"/>
            <a:t>funzioni:</a:t>
          </a:r>
          <a:endParaRPr lang="it-IT" sz="2400" kern="1200" dirty="0"/>
        </a:p>
      </dsp:txBody>
      <dsp:txXfrm rot="-5400000">
        <a:off x="9888" y="1052295"/>
        <a:ext cx="2095386" cy="2219758"/>
      </dsp:txXfrm>
    </dsp:sp>
    <dsp:sp modelId="{979AE6BF-A3E3-4C87-AD23-CA629556970C}">
      <dsp:nvSpPr>
        <dsp:cNvPr id="0" name=""/>
        <dsp:cNvSpPr/>
      </dsp:nvSpPr>
      <dsp:spPr>
        <a:xfrm rot="5400000">
          <a:off x="5151563" y="-3021342"/>
          <a:ext cx="3042011" cy="90950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it-IT" sz="2000" b="1" kern="1200" dirty="0"/>
            <a:t>Dispone</a:t>
          </a:r>
          <a:r>
            <a:rPr lang="it-IT" sz="2000" kern="1200" dirty="0"/>
            <a:t> di servizi generali per le attività dell'Assemblea;</a:t>
          </a:r>
        </a:p>
        <a:p>
          <a:pPr marL="228600" lvl="1" indent="-228600" algn="l" defTabSz="889000">
            <a:lnSpc>
              <a:spcPct val="90000"/>
            </a:lnSpc>
            <a:spcBef>
              <a:spcPct val="0"/>
            </a:spcBef>
            <a:spcAft>
              <a:spcPct val="15000"/>
            </a:spcAft>
            <a:buChar char="•"/>
          </a:pPr>
          <a:r>
            <a:rPr lang="it-IT" sz="2000" b="1" kern="1200" dirty="0"/>
            <a:t>Amministra</a:t>
          </a:r>
          <a:r>
            <a:rPr lang="it-IT" sz="2000" kern="1200" dirty="0"/>
            <a:t> i fondi relativi al bilancio autonomo dell’Assemblea;</a:t>
          </a:r>
        </a:p>
        <a:p>
          <a:pPr marL="228600" lvl="1" indent="-228600" algn="l" defTabSz="889000">
            <a:lnSpc>
              <a:spcPct val="90000"/>
            </a:lnSpc>
            <a:spcBef>
              <a:spcPct val="0"/>
            </a:spcBef>
            <a:spcAft>
              <a:spcPct val="15000"/>
            </a:spcAft>
            <a:buChar char="•"/>
          </a:pPr>
          <a:r>
            <a:rPr lang="it-IT" sz="2000" b="1" kern="1200" dirty="0"/>
            <a:t>Promuove</a:t>
          </a:r>
          <a:r>
            <a:rPr lang="it-IT" sz="2000" kern="1200" dirty="0"/>
            <a:t> le attività d'informazione, di consultazione, di studio e organizzative necessarie per lo svolgimento delle funzioni assembleari;</a:t>
          </a:r>
        </a:p>
        <a:p>
          <a:pPr marL="228600" lvl="1" indent="-228600" algn="l" defTabSz="889000">
            <a:lnSpc>
              <a:spcPct val="90000"/>
            </a:lnSpc>
            <a:spcBef>
              <a:spcPct val="0"/>
            </a:spcBef>
            <a:spcAft>
              <a:spcPct val="15000"/>
            </a:spcAft>
            <a:buChar char="•"/>
          </a:pPr>
          <a:r>
            <a:rPr lang="it-IT" sz="2000" b="1" kern="1200" dirty="0"/>
            <a:t>Mantiene</a:t>
          </a:r>
          <a:r>
            <a:rPr lang="it-IT" sz="2000" kern="1200" dirty="0"/>
            <a:t> i rapporti con i Gruppi assembleari e, in conformità alle decisioni dell'Assemblea, assicura agli stessi, per l'assolvimento delle loro funzioni, la disponibilità di locali, personale e servizi; assegna contributi a carico del bilancio dell'Assemblea, tenendo presenti le esigenze comuni ad ogni Gruppo e la consistenza numerica dei Gruppi stessi.</a:t>
          </a:r>
        </a:p>
      </dsp:txBody>
      <dsp:txXfrm rot="-5400000">
        <a:off x="2125051" y="153669"/>
        <a:ext cx="8946538" cy="27450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21775-048B-40D9-AA61-52CB23F2752D}">
      <dsp:nvSpPr>
        <dsp:cNvPr id="0" name=""/>
        <dsp:cNvSpPr/>
      </dsp:nvSpPr>
      <dsp:spPr>
        <a:xfrm>
          <a:off x="905208" y="0"/>
          <a:ext cx="10259034" cy="4760537"/>
        </a:xfrm>
        <a:prstGeom prst="rightArrow">
          <a:avLst/>
        </a:prstGeom>
        <a:solidFill>
          <a:schemeClr val="accent5">
            <a:tint val="40000"/>
            <a:hueOff val="0"/>
            <a:satOff val="0"/>
            <a:lumOff val="0"/>
            <a:alphaOff val="0"/>
          </a:schemeClr>
        </a:solidFill>
        <a:ln w="6350"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BA89E714-1D5F-46FA-AADD-33BE71483C8F}">
      <dsp:nvSpPr>
        <dsp:cNvPr id="0" name=""/>
        <dsp:cNvSpPr/>
      </dsp:nvSpPr>
      <dsp:spPr>
        <a:xfrm>
          <a:off x="257584" y="24316"/>
          <a:ext cx="1866111" cy="4711903"/>
        </a:xfrm>
        <a:prstGeom prst="roundRect">
          <a:avLst/>
        </a:prstGeom>
        <a:solidFill>
          <a:schemeClr val="accent5">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it-IT" sz="2200" kern="1200" dirty="0"/>
            <a:t>Promozione di iniziative finalizzate a rafforzare la cultura della legalità e della </a:t>
          </a:r>
          <a:r>
            <a:rPr lang="it-IT" sz="2200" kern="1200" dirty="0" err="1"/>
            <a:t>correspon</a:t>
          </a:r>
          <a:r>
            <a:rPr lang="it-IT" sz="2200" kern="1200" dirty="0"/>
            <a:t>-</a:t>
          </a:r>
          <a:br>
            <a:rPr lang="it-IT" sz="2200" kern="1200" dirty="0"/>
          </a:br>
          <a:r>
            <a:rPr lang="it-IT" sz="2200" kern="1200" dirty="0" err="1"/>
            <a:t>sabilità</a:t>
          </a:r>
          <a:r>
            <a:rPr lang="it-IT" sz="2200" kern="1200" dirty="0"/>
            <a:t>.</a:t>
          </a:r>
        </a:p>
      </dsp:txBody>
      <dsp:txXfrm>
        <a:off x="348680" y="115412"/>
        <a:ext cx="1683919" cy="4529711"/>
      </dsp:txXfrm>
    </dsp:sp>
    <dsp:sp modelId="{FBDE2673-82BB-4D01-9D04-7B245A17D86A}">
      <dsp:nvSpPr>
        <dsp:cNvPr id="0" name=""/>
        <dsp:cNvSpPr/>
      </dsp:nvSpPr>
      <dsp:spPr>
        <a:xfrm>
          <a:off x="2395670" y="92011"/>
          <a:ext cx="2101502" cy="4576513"/>
        </a:xfrm>
        <a:prstGeom prst="roundRect">
          <a:avLst/>
        </a:prstGeom>
        <a:solidFill>
          <a:schemeClr val="accent5">
            <a:hueOff val="-5330780"/>
            <a:satOff val="3030"/>
            <a:lumOff val="-250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Concessione di contributi a favore di enti pubblici per la realizzazione di attività, in collaborazione con le istituzioni scolastiche autonome di ogni ordine e grado.</a:t>
          </a:r>
        </a:p>
      </dsp:txBody>
      <dsp:txXfrm>
        <a:off x="2498257" y="194598"/>
        <a:ext cx="1896328" cy="4371339"/>
      </dsp:txXfrm>
    </dsp:sp>
    <dsp:sp modelId="{B4C4F4EF-A3A4-4B09-90D0-6A4F3D0BFAD3}">
      <dsp:nvSpPr>
        <dsp:cNvPr id="0" name=""/>
        <dsp:cNvSpPr/>
      </dsp:nvSpPr>
      <dsp:spPr>
        <a:xfrm>
          <a:off x="4769148" y="175073"/>
          <a:ext cx="2222855" cy="4410389"/>
        </a:xfrm>
        <a:prstGeom prst="roundRect">
          <a:avLst/>
        </a:prstGeom>
        <a:solidFill>
          <a:schemeClr val="accent5">
            <a:hueOff val="-10661560"/>
            <a:satOff val="6060"/>
            <a:lumOff val="-500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Concessione di contributi a favore di enti pubblici per la realizzazione di attività, in collaborazione con le università presenti nel territorio regionale.</a:t>
          </a:r>
        </a:p>
      </dsp:txBody>
      <dsp:txXfrm>
        <a:off x="4877659" y="283584"/>
        <a:ext cx="2005833" cy="4193367"/>
      </dsp:txXfrm>
    </dsp:sp>
    <dsp:sp modelId="{423BDCA4-F2E1-4BBB-8D49-6DB060F60C15}">
      <dsp:nvSpPr>
        <dsp:cNvPr id="0" name=""/>
        <dsp:cNvSpPr/>
      </dsp:nvSpPr>
      <dsp:spPr>
        <a:xfrm>
          <a:off x="7263978" y="320964"/>
          <a:ext cx="2090958" cy="4118607"/>
        </a:xfrm>
        <a:prstGeom prst="roundRect">
          <a:avLst/>
        </a:prstGeom>
        <a:solidFill>
          <a:schemeClr val="accent5">
            <a:hueOff val="-15992340"/>
            <a:satOff val="9089"/>
            <a:lumOff val="-750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dirty="0"/>
            <a:t>Promozione ed attivazione di accordi con l’Ufficio scolastico regionale e con la Conferenza.</a:t>
          </a:r>
          <a:endParaRPr lang="it-IT" sz="2800" kern="1200" dirty="0"/>
        </a:p>
      </dsp:txBody>
      <dsp:txXfrm>
        <a:off x="7366050" y="423036"/>
        <a:ext cx="1886814" cy="3914463"/>
      </dsp:txXfrm>
    </dsp:sp>
    <dsp:sp modelId="{06CFFC7C-E5CF-4DFC-8874-6983ED241E53}">
      <dsp:nvSpPr>
        <dsp:cNvPr id="0" name=""/>
        <dsp:cNvSpPr/>
      </dsp:nvSpPr>
      <dsp:spPr>
        <a:xfrm>
          <a:off x="9673893" y="1001788"/>
          <a:ext cx="2184954" cy="2756960"/>
        </a:xfrm>
        <a:prstGeom prst="roundRect">
          <a:avLst/>
        </a:prstGeom>
        <a:solidFill>
          <a:schemeClr val="accent5">
            <a:hueOff val="-21323121"/>
            <a:satOff val="12119"/>
            <a:lumOff val="-1000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t>L’ufficio di presidenza dell’Assemblea legislativa concede patrocini ed altri interventi con finalità divulgative.</a:t>
          </a:r>
        </a:p>
      </dsp:txBody>
      <dsp:txXfrm>
        <a:off x="9780554" y="1108449"/>
        <a:ext cx="1971632" cy="25436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05CBF-6FC3-464D-B1CF-3ABB777DC8D7}">
      <dsp:nvSpPr>
        <dsp:cNvPr id="0" name=""/>
        <dsp:cNvSpPr/>
      </dsp:nvSpPr>
      <dsp:spPr>
        <a:xfrm>
          <a:off x="295395" y="531380"/>
          <a:ext cx="6371469" cy="2010072"/>
        </a:xfrm>
        <a:prstGeom prst="roundRect">
          <a:avLst/>
        </a:prstGeom>
        <a:solidFill>
          <a:schemeClr val="accent2">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it-IT" sz="1800" b="1" kern="1200" dirty="0"/>
            <a:t>Promuove specifiche azioni di tipo educativo, informatico e culturale</a:t>
          </a:r>
          <a:r>
            <a:rPr lang="it-IT" sz="1800" kern="1200" dirty="0"/>
            <a:t> volte a incoraggiare specifiche azioni educative, informative e culturali con lo scopo di favorirne l’emersione, in collaborazione con le istituzioni e le associazioni economiche e sociali del territorio e mediante l’attuazione di convenzioni tra gli istituti di credito e le associazioni/fondazioni interessate.</a:t>
          </a:r>
        </a:p>
      </dsp:txBody>
      <dsp:txXfrm>
        <a:off x="393519" y="629504"/>
        <a:ext cx="6175221" cy="1813824"/>
      </dsp:txXfrm>
    </dsp:sp>
    <dsp:sp modelId="{DE96EC06-BA08-46ED-AA89-749048216499}">
      <dsp:nvSpPr>
        <dsp:cNvPr id="0" name=""/>
        <dsp:cNvSpPr/>
      </dsp:nvSpPr>
      <dsp:spPr>
        <a:xfrm>
          <a:off x="7109163" y="577865"/>
          <a:ext cx="4690456" cy="1324651"/>
        </a:xfrm>
        <a:prstGeom prst="roundRect">
          <a:avLst/>
        </a:prstGeom>
        <a:solidFill>
          <a:schemeClr val="accent3">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it-IT" sz="1800" b="1" kern="1200" dirty="0"/>
            <a:t>Sperimenta azioni volte ad agevolare l’accesso al credito e mirate a contrastare i fenomeni di usura, </a:t>
          </a:r>
          <a:r>
            <a:rPr lang="it-IT" sz="1800" kern="1200" dirty="0"/>
            <a:t>anche mediante strumenti di garanzia o l’utilizzo di fondi rotativi. </a:t>
          </a:r>
        </a:p>
      </dsp:txBody>
      <dsp:txXfrm>
        <a:off x="7173827" y="642529"/>
        <a:ext cx="4561128" cy="1195323"/>
      </dsp:txXfrm>
    </dsp:sp>
    <dsp:sp modelId="{ABE3F55E-73AD-4E06-878E-A651396734B7}">
      <dsp:nvSpPr>
        <dsp:cNvPr id="0" name=""/>
        <dsp:cNvSpPr/>
      </dsp:nvSpPr>
      <dsp:spPr>
        <a:xfrm rot="5400000">
          <a:off x="7417291" y="111017"/>
          <a:ext cx="1754156" cy="7795259"/>
        </a:xfrm>
        <a:prstGeom prst="round2SameRect">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it-IT" sz="1700" kern="1200" dirty="0"/>
            <a:t>Monitorare l’andamento e le caratteristiche del fenomeno usuraio;</a:t>
          </a:r>
        </a:p>
        <a:p>
          <a:pPr marL="171450" lvl="1" indent="-171450" algn="l" defTabSz="755650">
            <a:lnSpc>
              <a:spcPct val="90000"/>
            </a:lnSpc>
            <a:spcBef>
              <a:spcPct val="0"/>
            </a:spcBef>
            <a:spcAft>
              <a:spcPct val="15000"/>
            </a:spcAft>
            <a:buChar char="•"/>
          </a:pPr>
          <a:r>
            <a:rPr lang="it-IT" sz="1700" kern="1200" dirty="0"/>
            <a:t>Svolgere iniziative di prevenzione dei fenomeni dell’usura;</a:t>
          </a:r>
        </a:p>
        <a:p>
          <a:pPr marL="171450" lvl="1" indent="-171450" algn="l" defTabSz="755650">
            <a:lnSpc>
              <a:spcPct val="90000"/>
            </a:lnSpc>
            <a:spcBef>
              <a:spcPct val="0"/>
            </a:spcBef>
            <a:spcAft>
              <a:spcPct val="15000"/>
            </a:spcAft>
            <a:buChar char="•"/>
          </a:pPr>
          <a:r>
            <a:rPr lang="it-IT" sz="1700" kern="1200" dirty="0"/>
            <a:t>Fornire supporto alle vittime (consulenza legale e psicologica);</a:t>
          </a:r>
        </a:p>
        <a:p>
          <a:pPr marL="171450" lvl="1" indent="-171450" algn="l" defTabSz="755650">
            <a:lnSpc>
              <a:spcPct val="90000"/>
            </a:lnSpc>
            <a:spcBef>
              <a:spcPct val="0"/>
            </a:spcBef>
            <a:spcAft>
              <a:spcPct val="15000"/>
            </a:spcAft>
            <a:buChar char="•"/>
          </a:pPr>
          <a:r>
            <a:rPr lang="it-IT" sz="1700" kern="1200" dirty="0"/>
            <a:t>Svolgere iniziative di formazione, informazione e sensibilizzazione sull’uso del Fondo di solidarietà per le vittime delle richieste estorsive e dell’usura.</a:t>
          </a:r>
        </a:p>
      </dsp:txBody>
      <dsp:txXfrm rot="-5400000">
        <a:off x="4396740" y="3217200"/>
        <a:ext cx="7709628" cy="1582894"/>
      </dsp:txXfrm>
    </dsp:sp>
    <dsp:sp modelId="{8B5D050A-D3CD-436E-814B-69D3DA2A25D4}">
      <dsp:nvSpPr>
        <dsp:cNvPr id="0" name=""/>
        <dsp:cNvSpPr/>
      </dsp:nvSpPr>
      <dsp:spPr>
        <a:xfrm>
          <a:off x="5953" y="3124704"/>
          <a:ext cx="4384833" cy="1771674"/>
        </a:xfrm>
        <a:prstGeom prst="roundRect">
          <a:avLst/>
        </a:prstGeom>
        <a:solidFill>
          <a:schemeClr val="accent4">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it-IT" sz="1800" kern="1200" dirty="0"/>
            <a:t>Opera per prevenire l’usura attraverso la </a:t>
          </a:r>
          <a:r>
            <a:rPr lang="it-IT" sz="1800" b="0" kern="1200" dirty="0"/>
            <a:t>promozione e la stipula di accordi di programma e altri accordi di collaborazione con enti pubblici </a:t>
          </a:r>
          <a:r>
            <a:rPr lang="it-IT" sz="1800" kern="1200" dirty="0"/>
            <a:t>(amministrazioni statali) per realizzare progetti, volti a:</a:t>
          </a:r>
        </a:p>
      </dsp:txBody>
      <dsp:txXfrm>
        <a:off x="92439" y="3211190"/>
        <a:ext cx="4211861" cy="1598702"/>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8T22:23:02.307"/>
    </inkml:context>
    <inkml:brush xml:id="br0">
      <inkml:brushProperty name="width" value="0.1" units="cm"/>
      <inkml:brushProperty name="height" value="0.1" units="cm"/>
      <inkml:brushProperty name="color" value="#66CC00"/>
      <inkml:brushProperty name="ignorePressure" value="1"/>
    </inkml:brush>
  </inkml:definitions>
  <inkml:trace contextRef="#ctx0" brushRef="#br0">2211 1310,'0'46,"0"65,0 10,0 11,0 6,0 7,0 5,0 9,0 9,0 2,0 5,0-1,0-3,0 1,0-2,0 2,0 3,0 3,0 3,0 2,0 6,0-2,0-1,0-6,0 3,0-3,0-5,0-9,0-7,0-3,0-5,0-11,0-6,0-9,0-2,0 0,0-3,0-8,0-10,0-8,0-8,0-4,0-7,0-3,0-5,0-4,0-5,0-7,0-3,0-1,0 0,0-2,0-1,0-3,0-4,0 0,0-1,0-2,0-3,0-1,0-3,0 5,0 0,0 0,0-2,0 4,0 0,0-1,0-2,0-1,0-2,0 0,0-2,0-4,0-2,0-4,0 0,0-3,0 0,0 4,0-2,0 1,0-2,0 1,0 2,0-1,0-4,0 1,0-2,0-3,0-2,0 1,0 1</inkml:trace>
  <inkml:trace contextRef="#ctx0" brushRef="#br0" timeOffset="-29422.2451">2328 1415,'0'0,"0"0,0 0,0 0,0 0,0 0,0 0,0 0,0 0,0 0,0 0,0 0,5 0,5 0,7 0,3 0,14 0,13 0,12 0,6 0,9 0,6 0,3 0,4 0,16 0,12 0,9 0,11 0,13 0,14 0,6 0,1 0,4 0,8 0,14 0,14 0,17 0,5 0,-4 0,-1 0,-2 0,-4 0,1 0,4 0,-5 0,1 0,3 0,-5 0,-4 0,-2 0,-7 0,-5 0,-11 0,-11 0,-4 0,-5 0,-4 0,1 0,-1 0,-1 0,-7 0,-3 0,-1 0,1 0,0 0,-3 0,-5 0,-1 0,2 0,-1 0,-120 0</inkml:trace>
  <inkml:trace contextRef="#ctx0" brushRef="#br0" timeOffset="1720.2955">11149 1400,'0'49,"0"84,0 7,0 10,0 3,0 2,0 2,0 1,0 5,0 2,0 0,0 3,0 5,0 0,0 2,0 2,0 8,0 4,0 0,0 5,0 10,0 11,0 4,0 1,0-5,0-7,0-4,0-9,0-7,0-8,0-3,0 0,0-3,0-5,0 2,0-3,0-6,0-9,0-13,0-6,0-10,0-2,0-4,0-5,0-2,0-4,0 4,0-32</inkml:trace>
  <inkml:trace contextRef="#ctx0" brushRef="#br0" timeOffset="-10237.8557">11149 10464,'0'128,"0"20,0-2,0 2,0 2,0-6,0 35,0-12</inkml:trace>
  <inkml:trace contextRef="#ctx0" brushRef="#br0" timeOffset="-23506.8276">2381 9119,'0'0,"0"0,0 0,0 0,0 0,5 0,5 0,7 0,8 0,9 0,4 0,9 0,5 0,7 0,7 0,6 0,0 0,6 0,7 0,11 0,13 0,15 0,17 0,16 0,9 0,7 0,15 0,12 0,12 0,19 0,16 0,6 0,5 0,4 0,11 0,13 0,-1 0,0 0,-4 0,-4 0,1 0,-8 0,-3 0,-4 0,0 0,0 0,-1 0,-8 0,-11 0,-7 0,-11 0,-9 0,-5 0,-7 0,-51 0</inkml:trace>
  <inkml:trace contextRef="#ctx0" brushRef="#br0" timeOffset="-7.0151">11153 9119,'-93'0,"-184"0,-13 0,-15 0,-1 0,3 0,3 0,-2 0,-3 0,1 0,-12 0,0 0,-6 0,3 0,1 0,-3 0,3 0,1 0,11 0,7 0,4 0,14 0,8 0,10 0,14 0,9 0,1 0,8 0,13 0,3 0,2 0,9 0,197 0</inkml:trace>
  <inkml:trace contextRef="#ctx0" brushRef="#br0" timeOffset="-8.0216">2288 9119,'297'0,"29"0,4 0,3 0,0 0,20 0,30 0,-50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8T22:26:15.997"/>
    </inkml:context>
    <inkml:brush xml:id="br0">
      <inkml:brushProperty name="width" value="0.1" units="cm"/>
      <inkml:brushProperty name="height" value="0.1" units="cm"/>
      <inkml:brushProperty name="color" value="#E71224"/>
      <inkml:brushProperty name="ignorePressure" value="1"/>
    </inkml:brush>
  </inkml:definitions>
  <inkml:trace contextRef="#ctx0" brushRef="#br0">4445 6410,'66'0,"119"0,11 0,13 0,6 0,-1 0,3 0,6 0,0 0,7 0,1 0,-3 0,1 0,1 0,-162 0</inkml:trace>
  <inkml:trace contextRef="#ctx0" brushRef="#br0" timeOffset="1">7409 6410,'-387'0,"-24"0,-20 0,-15 0,-16 0,70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8T22:26:21.590"/>
    </inkml:context>
    <inkml:brush xml:id="br0">
      <inkml:brushProperty name="width" value="0.1" units="cm"/>
      <inkml:brushProperty name="height" value="0.1" units="cm"/>
      <inkml:brushProperty name="color" value="#E71224"/>
      <inkml:brushProperty name="ignorePressure" value="1"/>
    </inkml:brush>
  </inkml:definitions>
  <inkml:trace contextRef="#ctx0" brushRef="#br0">123 0,'54'0,"23"0,17 0,11 0,6 0,1 0,5 0,0 0,-1 0,-3 0,-7 0,-13 0,-13 0,-15 0,-10 0,-15 0,-9 0,-10 0,-8 0,-7 0,-5 0,-1 0,-2 0,0 0,0 0,-4 0,0 0,-1 0,2 0,2 0,1 0,1 0,1 0,4 0,2 0,5 0,9 0,6 0,2 0,2 0,0 0,-5 0,-3 0,-4 0,-6 0,-5 0,-3 0,-3 0,-1 0</inkml:trace>
  <inkml:trace contextRef="#ctx0" brushRef="#br0" timeOffset="-42491.9877">1905 0,'0'0,"0"0,0 0,0 0,0 0,0 0,0 0,0 0,0 0,0 0,0 0,0 0,0 0,5 0,1 0,4 0,9 0,11 0,9 0,7 0,5 0,2 0,-3 0,-10 0,-12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8T22:26:15.996"/>
    </inkml:context>
    <inkml:brush xml:id="br0">
      <inkml:brushProperty name="width" value="0.1" units="cm"/>
      <inkml:brushProperty name="height" value="0.1" units="cm"/>
      <inkml:brushProperty name="color" value="#E71224"/>
      <inkml:brushProperty name="ignorePressure" value="1"/>
    </inkml:brush>
  </inkml:definitions>
  <inkml:trace contextRef="#ctx0" brushRef="#br0">4154 7279,'114'0,"35"0,22 0,14 0,12 0,3 0,4 0,8 0,3 0,2 0,9 0,6 0,-5 0,3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8T22:25:48.968"/>
    </inkml:context>
    <inkml:brush xml:id="br0">
      <inkml:brushProperty name="width" value="0.1" units="cm"/>
      <inkml:brushProperty name="height" value="0.1" units="cm"/>
      <inkml:brushProperty name="color" value="#E71224"/>
      <inkml:brushProperty name="ignorePressure" value="1"/>
    </inkml:brush>
  </inkml:definitions>
  <inkml:trace contextRef="#ctx0" brushRef="#br0">16206 7279,'0'0,"0"0,0 0,0 0,0 0,5 0,1 0,4 0,5 0,4 0,4 0,7 0,7 0,11 0,10 0,10 0,2 0,2 0,-2 0,-4 0,-3 0,0 0,3 0,-1 0,3 0,-2 0,1 0,-1 0,-3 0,-3 0,-3 0,-7 0,-3 0,-4 0,-6 0,1 0,-3 0,-2 0,-2 0,-2 0,3 0,0 0,5 0,-1 0,-1 0,-2 0,2 0,-5 0,-3 0,-6 0,-6 0,-7 0,-3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8T22:26:18.710"/>
    </inkml:context>
    <inkml:brush xml:id="br0">
      <inkml:brushProperty name="width" value="0.1" units="cm"/>
      <inkml:brushProperty name="height" value="0.1" units="cm"/>
      <inkml:brushProperty name="color" value="#E71224"/>
      <inkml:brushProperty name="ignorePressure" value="1"/>
    </inkml:brush>
  </inkml:definitions>
  <inkml:trace contextRef="#ctx0" brushRef="#br0">16325 7273,'13'0,"77"0,12 0,6 0,8 0,2 0,-1 0,2 0,-20 0,-25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1-28T22:25:59.768"/>
    </inkml:context>
    <inkml:brush xml:id="br0">
      <inkml:brushProperty name="width" value="0.1" units="cm"/>
      <inkml:brushProperty name="height" value="0.1" units="cm"/>
      <inkml:brushProperty name="color" value="#E71224"/>
      <inkml:brushProperty name="ignorePressure" value="1"/>
    </inkml:brush>
  </inkml:definitions>
  <inkml:trace contextRef="#ctx0" brushRef="#br0">17185 7273,'0'0,"0"0,7 0,2 0,6 0,14 0,10 0,10 0,-2 0,-10 0</inkml:trace>
</inkml:ink>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4/3/2018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4/3/2018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4/3/2018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4/3/2018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4/3/2018</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4/3/2018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4/3/2018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4/3/2018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4/3/2018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DA16AA21-1863-4931-97CB-99D0A168701B}" type="datetimeFigureOut">
              <a:rPr lang="en-US" dirty="0"/>
              <a:t>4/3/2018</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3772C379-9A7C-4C87-A116-CBE9F58B04C5}" type="datetimeFigureOut">
              <a:rPr lang="en-US" dirty="0"/>
              <a:t>4/3/2018</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4/3/2018</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hyperlink" Target="http://www.sestopotere.com/corruzione-negli-appalti-emilia-romagna-maglia-nera-dopo-campania-e-sicilia/" TargetMode="Externa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hyperlink" Target="http://www.fieragricola.it/it/i-numeri-del-caporalato-in-italia"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francescamarchetti.eu/testo-unico-per-la-promozione-della-legalita/"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www.avvisopubblico.it/home/la-regione-emilia-romagna-approva-il-testo-unico-per-la-promozione-della-legalita-e-la-valorizzazione-della-cittadinanza-e-delleconomia-responsabile/" TargetMode="External"/><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www.er.cgil.it/Il-Testo-Unico-su-legalita-e-appalti-e-legge-regionale" TargetMode="External"/><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demetra.regione.emilia-romagna.it/al/articolo?urn=er:assemblealegislativa:legge:2016;18&amp;dl_t=text/xml&amp;dl_a=y&amp;dl_id=10&amp;pr=idx,0;artic,0;articparziale,1&amp;anc=tit1" TargetMode="External"/><Relationship Id="rId2" Type="http://schemas.openxmlformats.org/officeDocument/2006/relationships/hyperlink" Target="http://demetra.regione.emilia-romagna.it/al/articolo?urn=er:assemblealegislativa:legge:2016;18&amp;dl_t=text/xml&amp;dl_a=y&amp;dl_id=10&amp;idx=tit1" TargetMode="External"/><Relationship Id="rId1" Type="http://schemas.openxmlformats.org/officeDocument/2006/relationships/slideLayout" Target="../slideLayouts/slideLayout2.xml"/><Relationship Id="rId6" Type="http://schemas.openxmlformats.org/officeDocument/2006/relationships/hyperlink" Target="http://demetra.regione.emilia-romagna.it/al/articolo?urn=er:assemblealegislativa:legge:2016;18&amp;dl_t=text/xml&amp;dl_a=y&amp;dl_id=10&amp;pr=idx,0;artic,0;articparziale,1&amp;anc=tit4" TargetMode="External"/><Relationship Id="rId5" Type="http://schemas.openxmlformats.org/officeDocument/2006/relationships/hyperlink" Target="http://demetra.regione.emilia-romagna.it/al/articolo?urn=er:assemblealegislativa:legge:2016;18&amp;dl_t=text/xml&amp;dl_a=y&amp;dl_id=10&amp;pr=idx,0;artic,0;articparziale,1&amp;anc=tit3" TargetMode="External"/><Relationship Id="rId4" Type="http://schemas.openxmlformats.org/officeDocument/2006/relationships/hyperlink" Target="http://demetra.regione.emilia-romagna.it/al/articolo?urn=er:assemblealegislativa:legge:2016;18&amp;dl_t=text/xml&amp;dl_a=y&amp;dl_id=10&amp;pr=idx,0;artic,0;articparziale,1&amp;anc=tit2"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demetra.regione.emilia-romagna.it/al/articolo?urn=er:assemblealegislativa:legge:2016;18&amp;dl_t=text/xml&amp;dl_a=y&amp;dl_id=10&amp;pr=idx,0;artic,0;articparziale,1&amp;anc=tit1"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9.png"/><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trasparenza.regione.emilia-romagna.it/altri-contenuti/anticorruzione/prevenzione-della-corruzione" TargetMode="External"/><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2" Type="http://schemas.openxmlformats.org/officeDocument/2006/relationships/hyperlink" Target="https://www.youtube.com/watch?time_continue=58&amp;v=zD5NtapCaOY"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hyperlink" Target="http://rimborsodelsinistro.consap.it/fondi-e-attivita/solidarieta/fondo-mafia-estorsione-e-usura" TargetMode="Externa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2.xml.rels><?xml version="1.0" encoding="UTF-8" standalone="yes"?>
<Relationships xmlns="http://schemas.openxmlformats.org/package/2006/relationships"><Relationship Id="rId2" Type="http://schemas.openxmlformats.org/officeDocument/2006/relationships/hyperlink" Target="http://demetra.regione.emilia-romagna.it/al/articolo?urn=er:assemblealegislativa:legge:2016;18&amp;dl_t=text/xml&amp;dl_a=y&amp;dl_id=10&amp;pr=idx,0;artic,0;articparziale,1&amp;anc=tit2"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demetra.regione.emilia-romagna.it/al/articolo?urn=er:assemblealegislativa:legge:2016;18&amp;dl_t=text/xml&amp;dl_a=y&amp;dl_id=10&amp;pr=idx,0;artic,0;articparziale,1&amp;anc=tit3"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hyperlink" Target="http://www.normattiva.it/uri-res/N2Ls?urn:nir:stato:decreto.legislativo:2016;50#art50-com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www.bilanciarsi.it/per-argomento/responsabilita-sociale-dimpresa/una-definizione-di-responsabilita-sociale-dimpresa/"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hyperlink" Target="http://imprese.regione.emilia-romagna.it/rsi/doc/la-responsabilita-sociale-d-impresa" TargetMode="External"/><Relationship Id="rId4" Type="http://schemas.openxmlformats.org/officeDocument/2006/relationships/hyperlink" Target="http://www.secondowelfare.it/privati/aziende/responsabilita-sociale-dimpresa.htm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hyperlink" Target="http://www.felicitapubblica.it/2016/06/24/i-commercialisti-per-la-responsabilita-sociale-delle-imprese/" TargetMode="External"/><Relationship Id="rId4" Type="http://schemas.openxmlformats.org/officeDocument/2006/relationships/hyperlink" Target="https://www.informazionefiscale.it/Responsabilita-sociale-di-impresa-definizione-teoria-Friedman"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3.png"/><Relationship Id="rId17" Type="http://schemas.openxmlformats.org/officeDocument/2006/relationships/hyperlink" Target="https://uif.bancaditalia.it/homepage/index.html" TargetMode="External"/><Relationship Id="rId2" Type="http://schemas.openxmlformats.org/officeDocument/2006/relationships/image" Target="../media/image10.png"/><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customXml" Target="../ink/ink4.xml"/><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www.ispettorato.gov.it/it-it/Pagine/default.aspx"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7F32123A-674E-4E2B-AC79-E6A5A5BF1AB7}"/>
              </a:ext>
            </a:extLst>
          </p:cNvPr>
          <p:cNvSpPr>
            <a:spLocks noGrp="1"/>
          </p:cNvSpPr>
          <p:nvPr>
            <p:ph type="subTitle" idx="1"/>
          </p:nvPr>
        </p:nvSpPr>
        <p:spPr>
          <a:xfrm>
            <a:off x="1092389" y="5337239"/>
            <a:ext cx="8519416" cy="1209676"/>
          </a:xfrm>
        </p:spPr>
        <p:txBody>
          <a:bodyPr>
            <a:normAutofit lnSpcReduction="10000"/>
          </a:bodyPr>
          <a:lstStyle/>
          <a:p>
            <a:pPr algn="ctr"/>
            <a:r>
              <a:rPr lang="it-IT" b="1" dirty="0"/>
              <a:t>Economia locale </a:t>
            </a:r>
            <a:r>
              <a:rPr lang="it-IT" dirty="0"/>
              <a:t>e analisi della </a:t>
            </a:r>
            <a:r>
              <a:rPr lang="it-IT" b="1" dirty="0"/>
              <a:t>legge regionale </a:t>
            </a:r>
            <a:br>
              <a:rPr lang="it-IT" b="1" dirty="0"/>
            </a:br>
            <a:r>
              <a:rPr lang="it-IT" dirty="0"/>
              <a:t>del Testo unico per la promozione della legalità </a:t>
            </a:r>
            <a:br>
              <a:rPr lang="it-IT" dirty="0"/>
            </a:br>
            <a:r>
              <a:rPr lang="it-IT" dirty="0"/>
              <a:t>e per la valorizzazione della cittadinanza </a:t>
            </a:r>
            <a:br>
              <a:rPr lang="it-IT" dirty="0"/>
            </a:br>
            <a:r>
              <a:rPr lang="it-IT" dirty="0"/>
              <a:t>e dell’economia responsabili</a:t>
            </a:r>
          </a:p>
        </p:txBody>
      </p:sp>
      <p:pic>
        <p:nvPicPr>
          <p:cNvPr id="6" name="Immagine 5">
            <a:extLst>
              <a:ext uri="{FF2B5EF4-FFF2-40B4-BE49-F238E27FC236}">
                <a16:creationId xmlns:a16="http://schemas.microsoft.com/office/drawing/2014/main" id="{C3D02EC7-F714-4024-AFAD-71FD766036AA}"/>
              </a:ext>
            </a:extLst>
          </p:cNvPr>
          <p:cNvPicPr>
            <a:picLocks noChangeAspect="1"/>
          </p:cNvPicPr>
          <p:nvPr/>
        </p:nvPicPr>
        <p:blipFill>
          <a:blip r:embed="rId2"/>
          <a:stretch>
            <a:fillRect/>
          </a:stretch>
        </p:blipFill>
        <p:spPr>
          <a:xfrm>
            <a:off x="1092389" y="245097"/>
            <a:ext cx="8519416" cy="4930611"/>
          </a:xfrm>
          <a:prstGeom prst="rect">
            <a:avLst/>
          </a:prstGeom>
          <a:ln>
            <a:noFill/>
          </a:ln>
          <a:effectLst>
            <a:softEdge rad="112500"/>
          </a:effectLst>
        </p:spPr>
      </p:pic>
    </p:spTree>
    <p:extLst>
      <p:ext uri="{BB962C8B-B14F-4D97-AF65-F5344CB8AC3E}">
        <p14:creationId xmlns:p14="http://schemas.microsoft.com/office/powerpoint/2010/main" val="959282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D1F80BFD-6884-429B-A12C-6E9D9716E853}"/>
              </a:ext>
            </a:extLst>
          </p:cNvPr>
          <p:cNvSpPr>
            <a:spLocks noGrp="1"/>
          </p:cNvSpPr>
          <p:nvPr>
            <p:ph type="title"/>
          </p:nvPr>
        </p:nvSpPr>
        <p:spPr>
          <a:xfrm>
            <a:off x="6843860" y="484632"/>
            <a:ext cx="4449451" cy="2729908"/>
          </a:xfrm>
        </p:spPr>
        <p:txBody>
          <a:bodyPr>
            <a:normAutofit/>
          </a:bodyPr>
          <a:lstStyle/>
          <a:p>
            <a:pPr algn="ctr"/>
            <a:r>
              <a:rPr lang="it-IT" sz="6000" b="1" cap="none" dirty="0">
                <a:latin typeface="Arial Rounded MT Bold" panose="020F0704030504030204" pitchFamily="34" charset="0"/>
              </a:rPr>
              <a:t>Lavoro irregolare</a:t>
            </a:r>
          </a:p>
        </p:txBody>
      </p:sp>
      <p:pic>
        <p:nvPicPr>
          <p:cNvPr id="6" name="Immagine 5">
            <a:extLst>
              <a:ext uri="{FF2B5EF4-FFF2-40B4-BE49-F238E27FC236}">
                <a16:creationId xmlns:a16="http://schemas.microsoft.com/office/drawing/2014/main" id="{34260F11-D0D0-46B7-9485-1383524F2116}"/>
              </a:ext>
            </a:extLst>
          </p:cNvPr>
          <p:cNvPicPr>
            <a:picLocks noChangeAspect="1"/>
          </p:cNvPicPr>
          <p:nvPr/>
        </p:nvPicPr>
        <p:blipFill>
          <a:blip r:embed="rId2"/>
          <a:stretch>
            <a:fillRect/>
          </a:stretch>
        </p:blipFill>
        <p:spPr>
          <a:xfrm>
            <a:off x="831180" y="0"/>
            <a:ext cx="5156359" cy="6858000"/>
          </a:xfrm>
          <a:prstGeom prst="rect">
            <a:avLst/>
          </a:prstGeom>
        </p:spPr>
      </p:pic>
      <p:pic>
        <p:nvPicPr>
          <p:cNvPr id="8" name="Immagine 7">
            <a:extLst>
              <a:ext uri="{FF2B5EF4-FFF2-40B4-BE49-F238E27FC236}">
                <a16:creationId xmlns:a16="http://schemas.microsoft.com/office/drawing/2014/main" id="{79ACA6AA-8EFF-4888-A5CF-32CC020652C4}"/>
              </a:ext>
            </a:extLst>
          </p:cNvPr>
          <p:cNvPicPr>
            <a:picLocks noChangeAspect="1"/>
          </p:cNvPicPr>
          <p:nvPr/>
        </p:nvPicPr>
        <p:blipFill>
          <a:blip r:embed="rId3"/>
          <a:stretch>
            <a:fillRect/>
          </a:stretch>
        </p:blipFill>
        <p:spPr>
          <a:xfrm>
            <a:off x="6718328" y="3429000"/>
            <a:ext cx="4700513" cy="1971183"/>
          </a:xfrm>
          <a:prstGeom prst="rect">
            <a:avLst/>
          </a:prstGeom>
        </p:spPr>
      </p:pic>
    </p:spTree>
    <p:extLst>
      <p:ext uri="{BB962C8B-B14F-4D97-AF65-F5344CB8AC3E}">
        <p14:creationId xmlns:p14="http://schemas.microsoft.com/office/powerpoint/2010/main" val="2452300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7CB026-150D-4572-B223-F7EC3819F855}"/>
              </a:ext>
            </a:extLst>
          </p:cNvPr>
          <p:cNvSpPr>
            <a:spLocks noGrp="1"/>
          </p:cNvSpPr>
          <p:nvPr>
            <p:ph type="title"/>
          </p:nvPr>
        </p:nvSpPr>
        <p:spPr>
          <a:xfrm>
            <a:off x="599989" y="4483963"/>
            <a:ext cx="5099901" cy="1040154"/>
          </a:xfrm>
        </p:spPr>
        <p:txBody>
          <a:bodyPr>
            <a:normAutofit fontScale="90000"/>
          </a:bodyPr>
          <a:lstStyle/>
          <a:p>
            <a:pPr algn="ctr"/>
            <a:r>
              <a:rPr lang="it-IT" sz="7200" dirty="0"/>
              <a:t>corruzione</a:t>
            </a:r>
          </a:p>
        </p:txBody>
      </p:sp>
      <p:pic>
        <p:nvPicPr>
          <p:cNvPr id="4" name="Immagine 3">
            <a:extLst>
              <a:ext uri="{FF2B5EF4-FFF2-40B4-BE49-F238E27FC236}">
                <a16:creationId xmlns:a16="http://schemas.microsoft.com/office/drawing/2014/main" id="{5F467C5E-B6F8-4FF0-810F-3A5417472CEF}"/>
              </a:ext>
            </a:extLst>
          </p:cNvPr>
          <p:cNvPicPr>
            <a:picLocks noChangeAspect="1"/>
          </p:cNvPicPr>
          <p:nvPr/>
        </p:nvPicPr>
        <p:blipFill>
          <a:blip r:embed="rId2"/>
          <a:stretch>
            <a:fillRect/>
          </a:stretch>
        </p:blipFill>
        <p:spPr>
          <a:xfrm rot="21259261">
            <a:off x="136088" y="200637"/>
            <a:ext cx="6027704" cy="4113908"/>
          </a:xfrm>
          <a:prstGeom prst="rect">
            <a:avLst/>
          </a:prstGeom>
          <a:ln>
            <a:noFill/>
          </a:ln>
          <a:effectLst>
            <a:softEdge rad="112500"/>
          </a:effectLst>
        </p:spPr>
      </p:pic>
      <p:pic>
        <p:nvPicPr>
          <p:cNvPr id="5" name="Immagine 4">
            <a:extLst>
              <a:ext uri="{FF2B5EF4-FFF2-40B4-BE49-F238E27FC236}">
                <a16:creationId xmlns:a16="http://schemas.microsoft.com/office/drawing/2014/main" id="{66F95EC8-7CB2-409F-B9EB-FA71E3172012}"/>
              </a:ext>
            </a:extLst>
          </p:cNvPr>
          <p:cNvPicPr>
            <a:picLocks noChangeAspect="1"/>
          </p:cNvPicPr>
          <p:nvPr/>
        </p:nvPicPr>
        <p:blipFill rotWithShape="1">
          <a:blip r:embed="rId3"/>
          <a:srcRect l="10901" t="40824" r="40387" b="34021"/>
          <a:stretch/>
        </p:blipFill>
        <p:spPr>
          <a:xfrm>
            <a:off x="6358538" y="582448"/>
            <a:ext cx="5441178" cy="1580533"/>
          </a:xfrm>
          <a:prstGeom prst="rect">
            <a:avLst/>
          </a:prstGeom>
          <a:ln w="228600" cap="sq" cmpd="thickThin">
            <a:solidFill>
              <a:srgbClr val="000000"/>
            </a:solidFill>
            <a:prstDash val="solid"/>
            <a:miter lim="800000"/>
          </a:ln>
          <a:effectLst>
            <a:innerShdw blurRad="76200">
              <a:srgbClr val="000000"/>
            </a:innerShdw>
          </a:effectLst>
        </p:spPr>
      </p:pic>
      <p:pic>
        <p:nvPicPr>
          <p:cNvPr id="6" name="Immagine 5">
            <a:extLst>
              <a:ext uri="{FF2B5EF4-FFF2-40B4-BE49-F238E27FC236}">
                <a16:creationId xmlns:a16="http://schemas.microsoft.com/office/drawing/2014/main" id="{42335C96-BC7B-4995-9E84-F2A8564E2D61}"/>
              </a:ext>
            </a:extLst>
          </p:cNvPr>
          <p:cNvPicPr>
            <a:picLocks noChangeAspect="1"/>
          </p:cNvPicPr>
          <p:nvPr/>
        </p:nvPicPr>
        <p:blipFill rotWithShape="1">
          <a:blip r:embed="rId4"/>
          <a:srcRect t="4262" b="6094"/>
          <a:stretch/>
        </p:blipFill>
        <p:spPr>
          <a:xfrm rot="530119">
            <a:off x="5966292" y="3307754"/>
            <a:ext cx="6028036" cy="3039639"/>
          </a:xfrm>
          <a:prstGeom prst="rect">
            <a:avLst/>
          </a:prstGeom>
        </p:spPr>
      </p:pic>
      <p:sp>
        <p:nvSpPr>
          <p:cNvPr id="9" name="CasellaDiTesto 8">
            <a:extLst>
              <a:ext uri="{FF2B5EF4-FFF2-40B4-BE49-F238E27FC236}">
                <a16:creationId xmlns:a16="http://schemas.microsoft.com/office/drawing/2014/main" id="{AE847653-F2B4-4F97-9F25-788260850E3C}"/>
              </a:ext>
            </a:extLst>
          </p:cNvPr>
          <p:cNvSpPr txBox="1"/>
          <p:nvPr/>
        </p:nvSpPr>
        <p:spPr>
          <a:xfrm>
            <a:off x="5786788" y="2540544"/>
            <a:ext cx="6405212" cy="584775"/>
          </a:xfrm>
          <a:prstGeom prst="rect">
            <a:avLst/>
          </a:prstGeom>
          <a:noFill/>
        </p:spPr>
        <p:txBody>
          <a:bodyPr wrap="square" rtlCol="0">
            <a:spAutoFit/>
          </a:bodyPr>
          <a:lstStyle/>
          <a:p>
            <a:pPr algn="r"/>
            <a:r>
              <a:rPr lang="it-IT" sz="1600" kern="1200" dirty="0">
                <a:solidFill>
                  <a:schemeClr val="tx1"/>
                </a:solidFill>
                <a:latin typeface="+mn-lt"/>
                <a:ea typeface="+mn-ea"/>
                <a:cs typeface="+mn-cs"/>
                <a:hlinkClick r:id="rId5"/>
              </a:rPr>
              <a:t>http://www.sestopotere.com/corruzione-negli-appalti-emilia-romagna-maglia-nera-dopo-campania-e-sicilia/</a:t>
            </a:r>
            <a:endParaRPr lang="it-IT" sz="1600" kern="1200" dirty="0">
              <a:solidFill>
                <a:schemeClr val="tx1"/>
              </a:solidFill>
              <a:latin typeface="+mn-lt"/>
              <a:ea typeface="+mn-ea"/>
              <a:cs typeface="+mn-cs"/>
            </a:endParaRPr>
          </a:p>
        </p:txBody>
      </p:sp>
      <p:sp>
        <p:nvSpPr>
          <p:cNvPr id="10" name="Rettangolo 9">
            <a:extLst>
              <a:ext uri="{FF2B5EF4-FFF2-40B4-BE49-F238E27FC236}">
                <a16:creationId xmlns:a16="http://schemas.microsoft.com/office/drawing/2014/main" id="{95AB775E-4767-47DA-A56D-C79BC01209F9}"/>
              </a:ext>
            </a:extLst>
          </p:cNvPr>
          <p:cNvSpPr/>
          <p:nvPr/>
        </p:nvSpPr>
        <p:spPr>
          <a:xfrm>
            <a:off x="-52666" y="5375093"/>
            <a:ext cx="6096000" cy="1200329"/>
          </a:xfrm>
          <a:prstGeom prst="rect">
            <a:avLst/>
          </a:prstGeom>
        </p:spPr>
        <p:txBody>
          <a:bodyPr>
            <a:spAutoFit/>
          </a:bodyPr>
          <a:lstStyle/>
          <a:p>
            <a:pPr algn="ctr"/>
            <a:r>
              <a:rPr lang="it-IT" dirty="0">
                <a:solidFill>
                  <a:srgbClr val="7030A0"/>
                </a:solidFill>
                <a:latin typeface="MV Boli" panose="02000500030200090000" pitchFamily="2" charset="0"/>
                <a:cs typeface="MV Boli" panose="02000500030200090000" pitchFamily="2" charset="0"/>
              </a:rPr>
              <a:t>«condotte di uno o più soggetti che, a fronte di pagamenti in denaro oppure altri servizi non dovuti, operano non assolvendo i propri doveri ed obblighi».</a:t>
            </a:r>
          </a:p>
          <a:p>
            <a:pPr algn="ctr"/>
            <a:r>
              <a:rPr lang="it-IT" dirty="0">
                <a:latin typeface="MV Boli" panose="02000500030200090000" pitchFamily="2" charset="0"/>
                <a:cs typeface="MV Boli" panose="02000500030200090000" pitchFamily="2" charset="0"/>
              </a:rPr>
              <a:t>				-</a:t>
            </a:r>
            <a:r>
              <a:rPr lang="it-IT" sz="1200" dirty="0">
                <a:latin typeface="MV Boli" panose="02000500030200090000" pitchFamily="2" charset="0"/>
                <a:cs typeface="MV Boli" panose="02000500030200090000" pitchFamily="2" charset="0"/>
              </a:rPr>
              <a:t>http://www.wallstreetitalia.com/trend/corruzione/</a:t>
            </a:r>
            <a:endParaRPr lang="it-IT"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007504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art 603 bis cp">
            <a:extLst>
              <a:ext uri="{FF2B5EF4-FFF2-40B4-BE49-F238E27FC236}">
                <a16:creationId xmlns:a16="http://schemas.microsoft.com/office/drawing/2014/main" id="{1241E336-0DBE-43F8-82D8-27C691AF8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49911">
            <a:off x="377888" y="557213"/>
            <a:ext cx="5502402" cy="3665309"/>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42B0C460-E87C-4198-8FBF-2389D96EC1C8}"/>
              </a:ext>
            </a:extLst>
          </p:cNvPr>
          <p:cNvSpPr>
            <a:spLocks noGrp="1"/>
          </p:cNvSpPr>
          <p:nvPr>
            <p:ph type="title"/>
          </p:nvPr>
        </p:nvSpPr>
        <p:spPr>
          <a:xfrm>
            <a:off x="4249818" y="299789"/>
            <a:ext cx="9283827" cy="624477"/>
          </a:xfrm>
        </p:spPr>
        <p:txBody>
          <a:bodyPr>
            <a:normAutofit fontScale="90000"/>
          </a:bodyPr>
          <a:lstStyle/>
          <a:p>
            <a:pPr algn="ctr"/>
            <a:r>
              <a:rPr lang="it-IT" dirty="0"/>
              <a:t>Caporalato</a:t>
            </a:r>
          </a:p>
        </p:txBody>
      </p:sp>
      <p:sp>
        <p:nvSpPr>
          <p:cNvPr id="6" name="Rettangolo 5">
            <a:extLst>
              <a:ext uri="{FF2B5EF4-FFF2-40B4-BE49-F238E27FC236}">
                <a16:creationId xmlns:a16="http://schemas.microsoft.com/office/drawing/2014/main" id="{9171C421-8E3A-407F-8E35-30A2623FC861}"/>
              </a:ext>
            </a:extLst>
          </p:cNvPr>
          <p:cNvSpPr/>
          <p:nvPr/>
        </p:nvSpPr>
        <p:spPr>
          <a:xfrm>
            <a:off x="6348413" y="1010332"/>
            <a:ext cx="5428998" cy="2308324"/>
          </a:xfrm>
          <a:prstGeom prst="rect">
            <a:avLst/>
          </a:prstGeom>
        </p:spPr>
        <p:txBody>
          <a:bodyPr wrap="square">
            <a:spAutoFit/>
          </a:bodyPr>
          <a:lstStyle/>
          <a:p>
            <a:pPr algn="ctr"/>
            <a:r>
              <a:rPr lang="it-IT" dirty="0"/>
              <a:t>« </a:t>
            </a:r>
            <a:r>
              <a:rPr lang="it-IT" sz="2800" b="1" dirty="0">
                <a:solidFill>
                  <a:srgbClr val="7030A0"/>
                </a:solidFill>
                <a:effectLst>
                  <a:outerShdw blurRad="38100" dist="38100" dir="2700000" algn="tl">
                    <a:srgbClr val="000000">
                      <a:alpha val="43137"/>
                    </a:srgbClr>
                  </a:outerShdw>
                </a:effectLst>
              </a:rPr>
              <a:t>400 mila i lavoratori coinvolti nel caporalato in Italia. </a:t>
            </a:r>
            <a:r>
              <a:rPr lang="it-IT" sz="2000" i="1" dirty="0"/>
              <a:t>L’</a:t>
            </a:r>
            <a:r>
              <a:rPr lang="it-IT" sz="2000" b="1" i="1" dirty="0">
                <a:solidFill>
                  <a:srgbClr val="FF0000"/>
                </a:solidFill>
              </a:rPr>
              <a:t>80% sono stranieri </a:t>
            </a:r>
            <a:r>
              <a:rPr lang="it-IT" sz="2000" i="1" dirty="0"/>
              <a:t>e ricevono un salario giornaliero che ammonta a circa la metà di quello stabilito dai contratti nazionali».</a:t>
            </a:r>
            <a:endParaRPr lang="it-IT" i="1" dirty="0"/>
          </a:p>
        </p:txBody>
      </p:sp>
      <p:sp>
        <p:nvSpPr>
          <p:cNvPr id="7" name="Rettangolo 6">
            <a:extLst>
              <a:ext uri="{FF2B5EF4-FFF2-40B4-BE49-F238E27FC236}">
                <a16:creationId xmlns:a16="http://schemas.microsoft.com/office/drawing/2014/main" id="{050D2C00-3941-45D3-87DF-A8F854C71ECE}"/>
              </a:ext>
            </a:extLst>
          </p:cNvPr>
          <p:cNvSpPr/>
          <p:nvPr/>
        </p:nvSpPr>
        <p:spPr>
          <a:xfrm>
            <a:off x="252414" y="4650178"/>
            <a:ext cx="5434012" cy="2123658"/>
          </a:xfrm>
          <a:prstGeom prst="rect">
            <a:avLst/>
          </a:prstGeom>
        </p:spPr>
        <p:txBody>
          <a:bodyPr wrap="square">
            <a:spAutoFit/>
          </a:bodyPr>
          <a:lstStyle/>
          <a:p>
            <a:pPr algn="ctr"/>
            <a:r>
              <a:rPr lang="it-IT" dirty="0"/>
              <a:t>«</a:t>
            </a:r>
            <a:r>
              <a:rPr lang="it-IT" b="1" dirty="0">
                <a:solidFill>
                  <a:srgbClr val="E959D8"/>
                </a:solidFill>
              </a:rPr>
              <a:t>Il </a:t>
            </a:r>
            <a:r>
              <a:rPr lang="it-IT" sz="2000" b="1" dirty="0">
                <a:solidFill>
                  <a:srgbClr val="E646D3"/>
                </a:solidFill>
              </a:rPr>
              <a:t>fenomeno è maggiormente diffuso nel Mezzogiorno, ma è in aumento anche nel Nord e nel Centro del Paese</a:t>
            </a:r>
            <a:r>
              <a:rPr lang="it-IT" dirty="0"/>
              <a:t>. I distretti agricoli in cui si pratica il caporalato sono </a:t>
            </a:r>
            <a:r>
              <a:rPr lang="it-IT" b="1" dirty="0"/>
              <a:t>80</a:t>
            </a:r>
            <a:r>
              <a:rPr lang="it-IT" dirty="0"/>
              <a:t>. Di questi, </a:t>
            </a:r>
            <a:r>
              <a:rPr lang="it-IT" b="1" dirty="0"/>
              <a:t>in 33 sono state riscontrate condizioni di lavoro “indecenti” e in 22 “di grave sfruttamento”</a:t>
            </a:r>
            <a:r>
              <a:rPr lang="it-IT" dirty="0"/>
              <a:t>».</a:t>
            </a:r>
          </a:p>
        </p:txBody>
      </p:sp>
      <p:pic>
        <p:nvPicPr>
          <p:cNvPr id="1028" name="Picture 4" descr="http://www.ilsole24ore.com/images2010/Editrice/ILSOLE24ORE/ILSOLE24ORE/Online/Immagini/_Oggetti_Embedded/Grafici/2016/05/21/GRAFICO-02-caporalato-alleanza-01-01.png?uuid=0b79f5f0-1e89-11e6-a6df-868f32d35221">
            <a:extLst>
              <a:ext uri="{FF2B5EF4-FFF2-40B4-BE49-F238E27FC236}">
                <a16:creationId xmlns:a16="http://schemas.microsoft.com/office/drawing/2014/main" id="{3228B75D-BB82-44F2-A362-086D0B7B0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7149">
            <a:off x="5987843" y="3575578"/>
            <a:ext cx="5807776" cy="2650554"/>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hlinkClick r:id="rId4"/>
            <a:extLst>
              <a:ext uri="{FF2B5EF4-FFF2-40B4-BE49-F238E27FC236}">
                <a16:creationId xmlns:a16="http://schemas.microsoft.com/office/drawing/2014/main" id="{F57AB741-540B-4914-8716-4861BF972751}"/>
              </a:ext>
            </a:extLst>
          </p:cNvPr>
          <p:cNvSpPr txBox="1"/>
          <p:nvPr/>
        </p:nvSpPr>
        <p:spPr>
          <a:xfrm>
            <a:off x="9781447" y="2947664"/>
            <a:ext cx="2315589" cy="307777"/>
          </a:xfrm>
          <a:prstGeom prst="rect">
            <a:avLst/>
          </a:prstGeom>
          <a:noFill/>
        </p:spPr>
        <p:txBody>
          <a:bodyPr wrap="square" rtlCol="0">
            <a:spAutoFit/>
          </a:bodyPr>
          <a:lstStyle/>
          <a:p>
            <a:r>
              <a:rPr lang="it-IT" sz="1400" kern="1200" dirty="0">
                <a:solidFill>
                  <a:schemeClr val="tx1"/>
                </a:solidFill>
                <a:latin typeface="+mn-lt"/>
                <a:ea typeface="+mn-ea"/>
                <a:cs typeface="+mn-cs"/>
                <a:hlinkClick r:id="rId4"/>
              </a:rPr>
              <a:t>http://www.fieragricola.it</a:t>
            </a:r>
            <a:endParaRPr lang="it-IT" sz="1400" kern="1200" dirty="0">
              <a:solidFill>
                <a:schemeClr val="tx1"/>
              </a:solidFill>
              <a:latin typeface="+mn-lt"/>
              <a:ea typeface="+mn-ea"/>
              <a:cs typeface="+mn-cs"/>
            </a:endParaRPr>
          </a:p>
        </p:txBody>
      </p:sp>
    </p:spTree>
    <p:extLst>
      <p:ext uri="{BB962C8B-B14F-4D97-AF65-F5344CB8AC3E}">
        <p14:creationId xmlns:p14="http://schemas.microsoft.com/office/powerpoint/2010/main" val="1522387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180211-WA0027">
            <a:hlinkClick r:id="" action="ppaction://media"/>
            <a:extLst>
              <a:ext uri="{FF2B5EF4-FFF2-40B4-BE49-F238E27FC236}">
                <a16:creationId xmlns:a16="http://schemas.microsoft.com/office/drawing/2014/main" id="{243B2968-69D0-415B-B130-40FB42E54F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7429" y="0"/>
            <a:ext cx="9797142" cy="6858000"/>
          </a:xfrm>
          <a:prstGeom prst="rect">
            <a:avLst/>
          </a:prstGeom>
        </p:spPr>
      </p:pic>
    </p:spTree>
    <p:extLst>
      <p:ext uri="{BB962C8B-B14F-4D97-AF65-F5344CB8AC3E}">
        <p14:creationId xmlns:p14="http://schemas.microsoft.com/office/powerpoint/2010/main" val="175282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ttotitolo 4">
            <a:extLst>
              <a:ext uri="{FF2B5EF4-FFF2-40B4-BE49-F238E27FC236}">
                <a16:creationId xmlns:a16="http://schemas.microsoft.com/office/drawing/2014/main" id="{AFB6BDC1-2B30-44EA-986A-7A8D50992A95}"/>
              </a:ext>
            </a:extLst>
          </p:cNvPr>
          <p:cNvSpPr>
            <a:spLocks noGrp="1"/>
          </p:cNvSpPr>
          <p:nvPr>
            <p:ph type="subTitle" idx="1"/>
          </p:nvPr>
        </p:nvSpPr>
        <p:spPr>
          <a:xfrm>
            <a:off x="1461231" y="4605363"/>
            <a:ext cx="7880731" cy="1484353"/>
          </a:xfrm>
        </p:spPr>
        <p:txBody>
          <a:bodyPr>
            <a:normAutofit/>
          </a:bodyPr>
          <a:lstStyle/>
          <a:p>
            <a:pPr algn="ctr"/>
            <a:r>
              <a:rPr lang="it-IT" sz="2400" dirty="0"/>
              <a:t>Normative, politiche e interventi attuati per contrastare il fenomeno dell’illegalità e per promuovere la legalità e la cittadinanza ed economia responsabili</a:t>
            </a:r>
          </a:p>
        </p:txBody>
      </p:sp>
      <p:sp>
        <p:nvSpPr>
          <p:cNvPr id="4" name="Titolo 3">
            <a:extLst>
              <a:ext uri="{FF2B5EF4-FFF2-40B4-BE49-F238E27FC236}">
                <a16:creationId xmlns:a16="http://schemas.microsoft.com/office/drawing/2014/main" id="{B9FA0CC4-4251-4FB7-9E94-2FFA9B407948}"/>
              </a:ext>
            </a:extLst>
          </p:cNvPr>
          <p:cNvSpPr>
            <a:spLocks noGrp="1"/>
          </p:cNvSpPr>
          <p:nvPr>
            <p:ph type="ctrTitle"/>
          </p:nvPr>
        </p:nvSpPr>
        <p:spPr>
          <a:xfrm>
            <a:off x="1051560" y="1399032"/>
            <a:ext cx="9966960" cy="3068999"/>
          </a:xfrm>
        </p:spPr>
        <p:txBody>
          <a:bodyPr/>
          <a:lstStyle/>
          <a:p>
            <a:pPr algn="ctr"/>
            <a:r>
              <a:rPr lang="it-IT" sz="8000" dirty="0"/>
              <a:t>Contrasto del fenomeno dell’illegalità</a:t>
            </a:r>
          </a:p>
        </p:txBody>
      </p:sp>
    </p:spTree>
    <p:extLst>
      <p:ext uri="{BB962C8B-B14F-4D97-AF65-F5344CB8AC3E}">
        <p14:creationId xmlns:p14="http://schemas.microsoft.com/office/powerpoint/2010/main" val="2377607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isultati immagini per testo unico per la promozione della legalità e per la valorizzazione della cittadinanza e dell'economia respossabili">
            <a:extLst>
              <a:ext uri="{FF2B5EF4-FFF2-40B4-BE49-F238E27FC236}">
                <a16:creationId xmlns:a16="http://schemas.microsoft.com/office/drawing/2014/main" id="{A7CB0EBD-36BF-4BDF-8822-C20923C47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2853" y="652016"/>
            <a:ext cx="3570224" cy="555396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Titolo 1">
            <a:extLst>
              <a:ext uri="{FF2B5EF4-FFF2-40B4-BE49-F238E27FC236}">
                <a16:creationId xmlns:a16="http://schemas.microsoft.com/office/drawing/2014/main" id="{78CA2F18-DAC8-41D4-8BFD-B3595CF38935}"/>
              </a:ext>
            </a:extLst>
          </p:cNvPr>
          <p:cNvSpPr>
            <a:spLocks noGrp="1"/>
          </p:cNvSpPr>
          <p:nvPr>
            <p:ph type="title"/>
          </p:nvPr>
        </p:nvSpPr>
        <p:spPr>
          <a:xfrm>
            <a:off x="216817" y="179110"/>
            <a:ext cx="6579910" cy="5006056"/>
          </a:xfrm>
        </p:spPr>
        <p:txBody>
          <a:bodyPr>
            <a:noAutofit/>
          </a:bodyPr>
          <a:lstStyle/>
          <a:p>
            <a:pPr algn="ctr"/>
            <a:r>
              <a:rPr lang="it-IT" sz="4000" cap="none" dirty="0">
                <a:latin typeface="Arial Rounded MT Bold" panose="020F0704030504030204" pitchFamily="34" charset="0"/>
              </a:rPr>
              <a:t>Testo unico per la promozione della legalità e per la valorizzazione della cittadinanza e   dell'economia responsabili</a:t>
            </a:r>
          </a:p>
        </p:txBody>
      </p:sp>
      <p:sp>
        <p:nvSpPr>
          <p:cNvPr id="7" name="CasellaDiTesto 6">
            <a:extLst>
              <a:ext uri="{FF2B5EF4-FFF2-40B4-BE49-F238E27FC236}">
                <a16:creationId xmlns:a16="http://schemas.microsoft.com/office/drawing/2014/main" id="{432B73B1-AE20-4556-8574-62E7B8F43CCA}"/>
              </a:ext>
            </a:extLst>
          </p:cNvPr>
          <p:cNvSpPr txBox="1"/>
          <p:nvPr/>
        </p:nvSpPr>
        <p:spPr>
          <a:xfrm>
            <a:off x="490195" y="4854804"/>
            <a:ext cx="6033154" cy="954107"/>
          </a:xfrm>
          <a:prstGeom prst="rect">
            <a:avLst/>
          </a:prstGeom>
          <a:noFill/>
        </p:spPr>
        <p:txBody>
          <a:bodyPr wrap="square" rtlCol="0">
            <a:spAutoFit/>
          </a:bodyPr>
          <a:lstStyle/>
          <a:p>
            <a:pPr algn="ctr"/>
            <a:r>
              <a:rPr lang="it-IT" sz="2800" i="1" dirty="0"/>
              <a:t>Legge regionale 28 ottobre 2016, n°18 – Regione Emilia Romagna</a:t>
            </a:r>
          </a:p>
        </p:txBody>
      </p:sp>
    </p:spTree>
    <p:extLst>
      <p:ext uri="{BB962C8B-B14F-4D97-AF65-F5344CB8AC3E}">
        <p14:creationId xmlns:p14="http://schemas.microsoft.com/office/powerpoint/2010/main" val="1491119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3B6327B-35EC-4A2F-A9E3-0D1EE29236A9}"/>
              </a:ext>
            </a:extLst>
          </p:cNvPr>
          <p:cNvSpPr>
            <a:spLocks noGrp="1"/>
          </p:cNvSpPr>
          <p:nvPr>
            <p:ph type="title"/>
          </p:nvPr>
        </p:nvSpPr>
        <p:spPr>
          <a:xfrm>
            <a:off x="1066800" y="371510"/>
            <a:ext cx="10058400" cy="1183912"/>
          </a:xfrm>
        </p:spPr>
        <p:txBody>
          <a:bodyPr>
            <a:normAutofit/>
          </a:bodyPr>
          <a:lstStyle/>
          <a:p>
            <a:r>
              <a:rPr lang="it-IT" dirty="0"/>
              <a:t>Alcuni commenti sul testo unico…</a:t>
            </a:r>
          </a:p>
        </p:txBody>
      </p:sp>
      <p:sp>
        <p:nvSpPr>
          <p:cNvPr id="8" name="CasellaDiTesto 7">
            <a:extLst>
              <a:ext uri="{FF2B5EF4-FFF2-40B4-BE49-F238E27FC236}">
                <a16:creationId xmlns:a16="http://schemas.microsoft.com/office/drawing/2014/main" id="{4044D0B7-FB65-4DC3-A57A-92DCE328609C}"/>
              </a:ext>
            </a:extLst>
          </p:cNvPr>
          <p:cNvSpPr txBox="1"/>
          <p:nvPr/>
        </p:nvSpPr>
        <p:spPr>
          <a:xfrm>
            <a:off x="9596487" y="2690336"/>
            <a:ext cx="1931448" cy="1477328"/>
          </a:xfrm>
          <a:prstGeom prst="rect">
            <a:avLst/>
          </a:prstGeom>
          <a:noFill/>
        </p:spPr>
        <p:txBody>
          <a:bodyPr wrap="square" rtlCol="0">
            <a:spAutoFit/>
          </a:bodyPr>
          <a:lstStyle/>
          <a:p>
            <a:pPr algn="ctr"/>
            <a:r>
              <a:rPr lang="it-IT" sz="1800" kern="1200" dirty="0">
                <a:solidFill>
                  <a:schemeClr val="tx1"/>
                </a:solidFill>
                <a:latin typeface="+mn-lt"/>
                <a:ea typeface="+mn-ea"/>
                <a:cs typeface="+mn-cs"/>
                <a:hlinkClick r:id="rId2"/>
              </a:rPr>
              <a:t>Testo Unico per la promozione della legalità – </a:t>
            </a:r>
            <a:br>
              <a:rPr lang="it-IT" sz="1800" kern="1200" dirty="0">
                <a:solidFill>
                  <a:schemeClr val="tx1"/>
                </a:solidFill>
                <a:latin typeface="+mn-lt"/>
                <a:ea typeface="+mn-ea"/>
                <a:cs typeface="+mn-cs"/>
                <a:hlinkClick r:id="rId2"/>
              </a:rPr>
            </a:br>
            <a:r>
              <a:rPr lang="it-IT" sz="1800" kern="1200" dirty="0">
                <a:solidFill>
                  <a:schemeClr val="tx1"/>
                </a:solidFill>
                <a:latin typeface="+mn-lt"/>
                <a:ea typeface="+mn-ea"/>
                <a:cs typeface="+mn-cs"/>
                <a:hlinkClick r:id="rId2"/>
              </a:rPr>
              <a:t>Francesca Marchetti</a:t>
            </a:r>
            <a:endParaRPr lang="it-IT" sz="1800" kern="1200" dirty="0">
              <a:solidFill>
                <a:schemeClr val="tx1"/>
              </a:solidFill>
              <a:latin typeface="+mn-lt"/>
              <a:ea typeface="+mn-ea"/>
              <a:cs typeface="+mn-cs"/>
            </a:endParaRPr>
          </a:p>
        </p:txBody>
      </p:sp>
      <p:pic>
        <p:nvPicPr>
          <p:cNvPr id="10" name="Immagine 9">
            <a:extLst>
              <a:ext uri="{FF2B5EF4-FFF2-40B4-BE49-F238E27FC236}">
                <a16:creationId xmlns:a16="http://schemas.microsoft.com/office/drawing/2014/main" id="{E065D1C6-1CC0-422B-8171-38584FE46A6C}"/>
              </a:ext>
            </a:extLst>
          </p:cNvPr>
          <p:cNvPicPr>
            <a:picLocks noChangeAspect="1"/>
          </p:cNvPicPr>
          <p:nvPr/>
        </p:nvPicPr>
        <p:blipFill rotWithShape="1">
          <a:blip r:embed="rId3"/>
          <a:srcRect t="4256" b="6353"/>
          <a:stretch/>
        </p:blipFill>
        <p:spPr>
          <a:xfrm>
            <a:off x="664065" y="1839845"/>
            <a:ext cx="8714562" cy="4381846"/>
          </a:xfrm>
          <a:prstGeom prst="rect">
            <a:avLst/>
          </a:prstGeom>
        </p:spPr>
      </p:pic>
    </p:spTree>
    <p:extLst>
      <p:ext uri="{BB962C8B-B14F-4D97-AF65-F5344CB8AC3E}">
        <p14:creationId xmlns:p14="http://schemas.microsoft.com/office/powerpoint/2010/main" val="957118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B32E782-9421-43B7-BDDB-3F35967DC221}"/>
              </a:ext>
            </a:extLst>
          </p:cNvPr>
          <p:cNvPicPr>
            <a:picLocks noChangeAspect="1"/>
          </p:cNvPicPr>
          <p:nvPr/>
        </p:nvPicPr>
        <p:blipFill rotWithShape="1">
          <a:blip r:embed="rId2"/>
          <a:srcRect t="3663" b="5690"/>
          <a:stretch/>
        </p:blipFill>
        <p:spPr>
          <a:xfrm>
            <a:off x="584461" y="1732797"/>
            <a:ext cx="8936429" cy="4556616"/>
          </a:xfrm>
          <a:prstGeom prst="rect">
            <a:avLst/>
          </a:prstGeom>
        </p:spPr>
      </p:pic>
      <p:sp>
        <p:nvSpPr>
          <p:cNvPr id="6" name="CasellaDiTesto 5">
            <a:extLst>
              <a:ext uri="{FF2B5EF4-FFF2-40B4-BE49-F238E27FC236}">
                <a16:creationId xmlns:a16="http://schemas.microsoft.com/office/drawing/2014/main" id="{685F806D-89CF-428E-94CC-FA290DE3E3FA}"/>
              </a:ext>
            </a:extLst>
          </p:cNvPr>
          <p:cNvSpPr txBox="1"/>
          <p:nvPr/>
        </p:nvSpPr>
        <p:spPr>
          <a:xfrm>
            <a:off x="9700181" y="2762054"/>
            <a:ext cx="2328421" cy="3139321"/>
          </a:xfrm>
          <a:prstGeom prst="rect">
            <a:avLst/>
          </a:prstGeom>
          <a:noFill/>
        </p:spPr>
        <p:txBody>
          <a:bodyPr wrap="square" rtlCol="0">
            <a:spAutoFit/>
          </a:bodyPr>
          <a:lstStyle/>
          <a:p>
            <a:pPr algn="ctr"/>
            <a:r>
              <a:rPr lang="it-IT" sz="1800" kern="1200" dirty="0">
                <a:solidFill>
                  <a:schemeClr val="tx1"/>
                </a:solidFill>
                <a:latin typeface="+mn-lt"/>
                <a:ea typeface="+mn-ea"/>
                <a:cs typeface="+mn-cs"/>
                <a:hlinkClick r:id="rId3"/>
              </a:rPr>
              <a:t>http://www.avvisopubblico.it/home/la-regione-emilia-romagna-approva-il-testo-unico-per-la-promozione-della-legalita-e-la-valorizzazione-della-cittadinanza-e-delleconomia-responsabile/</a:t>
            </a:r>
            <a:endParaRPr lang="it-IT" sz="1800" kern="1200" dirty="0">
              <a:solidFill>
                <a:schemeClr val="tx1"/>
              </a:solidFill>
              <a:latin typeface="+mn-lt"/>
              <a:ea typeface="+mn-ea"/>
              <a:cs typeface="+mn-cs"/>
            </a:endParaRPr>
          </a:p>
        </p:txBody>
      </p:sp>
      <p:sp>
        <p:nvSpPr>
          <p:cNvPr id="7" name="Titolo 3">
            <a:extLst>
              <a:ext uri="{FF2B5EF4-FFF2-40B4-BE49-F238E27FC236}">
                <a16:creationId xmlns:a16="http://schemas.microsoft.com/office/drawing/2014/main" id="{DCC98581-E154-4F2C-A8EF-2B3C0D5D88B5}"/>
              </a:ext>
            </a:extLst>
          </p:cNvPr>
          <p:cNvSpPr>
            <a:spLocks noGrp="1"/>
          </p:cNvSpPr>
          <p:nvPr>
            <p:ph type="title"/>
          </p:nvPr>
        </p:nvSpPr>
        <p:spPr>
          <a:xfrm>
            <a:off x="1066800" y="364669"/>
            <a:ext cx="10058400" cy="1183912"/>
          </a:xfrm>
        </p:spPr>
        <p:txBody>
          <a:bodyPr>
            <a:normAutofit/>
          </a:bodyPr>
          <a:lstStyle/>
          <a:p>
            <a:r>
              <a:rPr lang="it-IT" dirty="0"/>
              <a:t>Alcuni commenti sul testo unico…</a:t>
            </a:r>
          </a:p>
        </p:txBody>
      </p:sp>
    </p:spTree>
    <p:extLst>
      <p:ext uri="{BB962C8B-B14F-4D97-AF65-F5344CB8AC3E}">
        <p14:creationId xmlns:p14="http://schemas.microsoft.com/office/powerpoint/2010/main" val="366210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6DF616B-9B29-4AFB-A80B-E510DBBAAE1C}"/>
              </a:ext>
            </a:extLst>
          </p:cNvPr>
          <p:cNvPicPr>
            <a:picLocks noChangeAspect="1"/>
          </p:cNvPicPr>
          <p:nvPr/>
        </p:nvPicPr>
        <p:blipFill rotWithShape="1">
          <a:blip r:embed="rId2"/>
          <a:srcRect t="3909" b="5350"/>
          <a:stretch/>
        </p:blipFill>
        <p:spPr>
          <a:xfrm>
            <a:off x="793677" y="1715677"/>
            <a:ext cx="8772703" cy="4477733"/>
          </a:xfrm>
          <a:prstGeom prst="rect">
            <a:avLst/>
          </a:prstGeom>
        </p:spPr>
      </p:pic>
      <p:sp>
        <p:nvSpPr>
          <p:cNvPr id="5" name="Titolo 3">
            <a:extLst>
              <a:ext uri="{FF2B5EF4-FFF2-40B4-BE49-F238E27FC236}">
                <a16:creationId xmlns:a16="http://schemas.microsoft.com/office/drawing/2014/main" id="{A3128A06-39AE-4CDA-931D-13D23EADBDC9}"/>
              </a:ext>
            </a:extLst>
          </p:cNvPr>
          <p:cNvSpPr>
            <a:spLocks noGrp="1"/>
          </p:cNvSpPr>
          <p:nvPr>
            <p:ph type="title"/>
          </p:nvPr>
        </p:nvSpPr>
        <p:spPr>
          <a:xfrm>
            <a:off x="1065229" y="357369"/>
            <a:ext cx="10058400" cy="1183912"/>
          </a:xfrm>
        </p:spPr>
        <p:txBody>
          <a:bodyPr>
            <a:normAutofit/>
          </a:bodyPr>
          <a:lstStyle/>
          <a:p>
            <a:r>
              <a:rPr lang="it-IT" dirty="0"/>
              <a:t>Alcuni commenti sul testo unico…</a:t>
            </a:r>
          </a:p>
        </p:txBody>
      </p:sp>
      <p:cxnSp>
        <p:nvCxnSpPr>
          <p:cNvPr id="6" name="Connettore 2 5">
            <a:extLst>
              <a:ext uri="{FF2B5EF4-FFF2-40B4-BE49-F238E27FC236}">
                <a16:creationId xmlns:a16="http://schemas.microsoft.com/office/drawing/2014/main" id="{AB5F96D8-33A6-4FE0-B8D8-99F6754E17BA}"/>
              </a:ext>
            </a:extLst>
          </p:cNvPr>
          <p:cNvCxnSpPr/>
          <p:nvPr/>
        </p:nvCxnSpPr>
        <p:spPr>
          <a:xfrm>
            <a:off x="5180029" y="2516956"/>
            <a:ext cx="1828800" cy="1828800"/>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B6EAF99D-7701-43BA-9D62-7C4F4C0E3EE0}"/>
              </a:ext>
            </a:extLst>
          </p:cNvPr>
          <p:cNvSpPr txBox="1"/>
          <p:nvPr/>
        </p:nvSpPr>
        <p:spPr>
          <a:xfrm>
            <a:off x="9700181" y="3311488"/>
            <a:ext cx="1875934" cy="1477328"/>
          </a:xfrm>
          <a:prstGeom prst="rect">
            <a:avLst/>
          </a:prstGeom>
          <a:noFill/>
        </p:spPr>
        <p:txBody>
          <a:bodyPr wrap="square" rtlCol="0">
            <a:spAutoFit/>
          </a:bodyPr>
          <a:lstStyle/>
          <a:p>
            <a:pPr algn="ctr"/>
            <a:r>
              <a:rPr lang="it-IT" sz="1800" kern="1200" dirty="0">
                <a:solidFill>
                  <a:schemeClr val="tx1"/>
                </a:solidFill>
                <a:latin typeface="+mn-lt"/>
                <a:ea typeface="+mn-ea"/>
                <a:cs typeface="+mn-cs"/>
                <a:hlinkClick r:id="rId3"/>
              </a:rPr>
              <a:t>CGIL: Il Testo Unico su legalità e appalti è legge regionale</a:t>
            </a:r>
            <a:endParaRPr lang="it-IT" sz="1800" kern="1200" dirty="0">
              <a:solidFill>
                <a:schemeClr val="tx1"/>
              </a:solidFill>
              <a:latin typeface="+mn-lt"/>
              <a:ea typeface="+mn-ea"/>
              <a:cs typeface="+mn-cs"/>
            </a:endParaRPr>
          </a:p>
        </p:txBody>
      </p:sp>
    </p:spTree>
    <p:extLst>
      <p:ext uri="{BB962C8B-B14F-4D97-AF65-F5344CB8AC3E}">
        <p14:creationId xmlns:p14="http://schemas.microsoft.com/office/powerpoint/2010/main" val="2744223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E5087984-C482-4F07-824F-9A6FC9E83456}"/>
              </a:ext>
            </a:extLst>
          </p:cNvPr>
          <p:cNvSpPr>
            <a:spLocks noGrp="1"/>
          </p:cNvSpPr>
          <p:nvPr>
            <p:ph type="title"/>
          </p:nvPr>
        </p:nvSpPr>
        <p:spPr>
          <a:xfrm>
            <a:off x="1069848" y="152400"/>
            <a:ext cx="10058400" cy="914400"/>
          </a:xfrm>
        </p:spPr>
        <p:txBody>
          <a:bodyPr>
            <a:normAutofit/>
          </a:bodyPr>
          <a:lstStyle/>
          <a:p>
            <a:pPr algn="ctr"/>
            <a:r>
              <a:rPr lang="it-IT" dirty="0"/>
              <a:t>Struttura della legge</a:t>
            </a:r>
          </a:p>
        </p:txBody>
      </p:sp>
      <p:sp>
        <p:nvSpPr>
          <p:cNvPr id="4" name="Rettangolo 3">
            <a:extLst>
              <a:ext uri="{FF2B5EF4-FFF2-40B4-BE49-F238E27FC236}">
                <a16:creationId xmlns:a16="http://schemas.microsoft.com/office/drawing/2014/main" id="{BDCB33EF-9053-4EB3-ABFA-5E692E599EAA}"/>
              </a:ext>
            </a:extLst>
          </p:cNvPr>
          <p:cNvSpPr/>
          <p:nvPr/>
        </p:nvSpPr>
        <p:spPr>
          <a:xfrm>
            <a:off x="838199" y="1066800"/>
            <a:ext cx="10283953" cy="923330"/>
          </a:xfrm>
          <a:prstGeom prst="rect">
            <a:avLst/>
          </a:prstGeom>
        </p:spPr>
        <p:txBody>
          <a:bodyPr wrap="square">
            <a:spAutoFit/>
          </a:bodyPr>
          <a:lstStyle/>
          <a:p>
            <a:pPr algn="ctr"/>
            <a:r>
              <a:rPr lang="it-IT" b="1" dirty="0">
                <a:solidFill>
                  <a:srgbClr val="1B11A5"/>
                </a:solidFill>
                <a:latin typeface="Verdana" panose="020B0604030504040204" pitchFamily="34" charset="0"/>
              </a:rPr>
              <a:t>LEGGE REGIONALE 28 ottobre 2016, n. 18: </a:t>
            </a:r>
            <a:r>
              <a:rPr lang="it-IT" b="1" dirty="0"/>
              <a:t>TESTO UNICO PER LA PROMOZIONE DELLA LEGALITÀ E PER LA VALORIZZAZIONE DELLA CITTADINANZA E DELL'ECONOMIA RESPONSABILI</a:t>
            </a:r>
            <a:endParaRPr lang="it-IT" dirty="0"/>
          </a:p>
        </p:txBody>
      </p:sp>
      <p:sp>
        <p:nvSpPr>
          <p:cNvPr id="6" name="Rettangolo 5">
            <a:extLst>
              <a:ext uri="{FF2B5EF4-FFF2-40B4-BE49-F238E27FC236}">
                <a16:creationId xmlns:a16="http://schemas.microsoft.com/office/drawing/2014/main" id="{00FFB25C-5BE9-4F8C-8F5F-E5C037D68249}"/>
              </a:ext>
            </a:extLst>
          </p:cNvPr>
          <p:cNvSpPr/>
          <p:nvPr/>
        </p:nvSpPr>
        <p:spPr>
          <a:xfrm>
            <a:off x="685800" y="2114550"/>
            <a:ext cx="10687050" cy="4401205"/>
          </a:xfrm>
          <a:prstGeom prst="rect">
            <a:avLst/>
          </a:prstGeom>
        </p:spPr>
        <p:txBody>
          <a:bodyPr wrap="square">
            <a:spAutoFit/>
          </a:bodyPr>
          <a:lstStyle/>
          <a:p>
            <a:pPr marL="342900" lvl="0" indent="-342900" defTabSz="914400" eaLnBrk="0" fontAlgn="base" hangingPunct="0">
              <a:spcBef>
                <a:spcPct val="0"/>
              </a:spcBef>
              <a:spcAft>
                <a:spcPct val="0"/>
              </a:spcAft>
              <a:buFont typeface="Wingdings" panose="05000000000000000000" pitchFamily="2" charset="2"/>
              <a:buChar char="v"/>
            </a:pPr>
            <a:r>
              <a:rPr lang="it-IT" altLang="it-IT" sz="2400" b="1" dirty="0">
                <a:latin typeface="Bahnschrift" panose="020B0502040204020203" pitchFamily="34" charset="0"/>
                <a:hlinkClick r:id="rId2"/>
              </a:rPr>
              <a:t> </a:t>
            </a:r>
            <a:r>
              <a:rPr lang="it-IT" altLang="it-IT" sz="2400" b="1" dirty="0">
                <a:latin typeface="Bahnschrift" panose="020B0502040204020203" pitchFamily="34" charset="0"/>
                <a:hlinkClick r:id="rId3"/>
              </a:rPr>
              <a:t>TITOLO I</a:t>
            </a:r>
            <a:r>
              <a:rPr lang="it-IT" altLang="it-IT" sz="2400" i="1" dirty="0">
                <a:latin typeface="Bahnschrift" panose="020B0502040204020203" pitchFamily="34" charset="0"/>
              </a:rPr>
              <a:t> - </a:t>
            </a:r>
            <a:r>
              <a:rPr lang="it-IT" altLang="it-IT" sz="2400" u="sng" dirty="0">
                <a:latin typeface="Bahnschrift" panose="020B0502040204020203" pitchFamily="34" charset="0"/>
              </a:rPr>
              <a:t>DISPOSIZIONI GENERALI</a:t>
            </a:r>
            <a:r>
              <a:rPr lang="it-IT" altLang="it-IT" sz="2400" dirty="0">
                <a:latin typeface="Bahnschrift" panose="020B0502040204020203" pitchFamily="34" charset="0"/>
              </a:rPr>
              <a:t>: </a:t>
            </a:r>
            <a:r>
              <a:rPr lang="it-IT" altLang="it-IT" sz="2000" dirty="0">
                <a:latin typeface="Bahnschrift" panose="020B0502040204020203" pitchFamily="34" charset="0"/>
              </a:rPr>
              <a:t>Art. 1 - 12</a:t>
            </a:r>
            <a:endParaRPr lang="it-IT" altLang="it-IT" dirty="0">
              <a:latin typeface="Bahnschrift" panose="020B0502040204020203" pitchFamily="34" charset="0"/>
            </a:endParaRPr>
          </a:p>
          <a:p>
            <a:pPr marL="342900" lvl="0" indent="-342900" defTabSz="914400" eaLnBrk="0" fontAlgn="base" hangingPunct="0">
              <a:spcBef>
                <a:spcPct val="0"/>
              </a:spcBef>
              <a:spcAft>
                <a:spcPct val="0"/>
              </a:spcAft>
              <a:buFont typeface="Wingdings" panose="05000000000000000000" pitchFamily="2" charset="2"/>
              <a:buChar char="v"/>
            </a:pPr>
            <a:r>
              <a:rPr lang="it-IT" altLang="it-IT" sz="2400" b="1" dirty="0">
                <a:latin typeface="Bahnschrift" panose="020B0502040204020203" pitchFamily="34" charset="0"/>
                <a:hlinkClick r:id="rId4"/>
              </a:rPr>
              <a:t>TITOLO II</a:t>
            </a:r>
            <a:r>
              <a:rPr lang="it-IT" altLang="it-IT" sz="2400" i="1" dirty="0">
                <a:latin typeface="Bahnschrift" panose="020B0502040204020203" pitchFamily="34" charset="0"/>
              </a:rPr>
              <a:t> </a:t>
            </a:r>
            <a:r>
              <a:rPr lang="it-IT" altLang="it-IT" sz="2400" dirty="0">
                <a:latin typeface="Bahnschrift" panose="020B0502040204020203" pitchFamily="34" charset="0"/>
              </a:rPr>
              <a:t>- </a:t>
            </a:r>
            <a:r>
              <a:rPr lang="it-IT" altLang="it-IT" sz="2400" u="sng" dirty="0">
                <a:latin typeface="Bahnschrift" panose="020B0502040204020203" pitchFamily="34" charset="0"/>
              </a:rPr>
              <a:t>PROMOZIONE DELLA LEGALITÀ:  </a:t>
            </a:r>
          </a:p>
          <a:p>
            <a:pPr marL="800100" lvl="1" indent="-342900" defTabSz="914400" eaLnBrk="0" fontAlgn="base" hangingPunct="0">
              <a:spcBef>
                <a:spcPct val="0"/>
              </a:spcBef>
              <a:spcAft>
                <a:spcPct val="0"/>
              </a:spcAft>
              <a:buFont typeface="Wingdings" panose="05000000000000000000" pitchFamily="2" charset="2"/>
              <a:buChar char="ü"/>
            </a:pPr>
            <a:r>
              <a:rPr lang="it-IT" altLang="it-IT" sz="2000" dirty="0">
                <a:latin typeface="Bahnschrift" panose="020B0502040204020203" pitchFamily="34" charset="0"/>
              </a:rPr>
              <a:t>Capo I – Interventi di prevenzione primaria e secondaria (Art. 13 – 18)</a:t>
            </a:r>
          </a:p>
          <a:p>
            <a:pPr marL="800100" lvl="1" indent="-342900" defTabSz="914400" eaLnBrk="0" fontAlgn="base" hangingPunct="0">
              <a:spcBef>
                <a:spcPct val="0"/>
              </a:spcBef>
              <a:spcAft>
                <a:spcPct val="0"/>
              </a:spcAft>
              <a:buFont typeface="Wingdings" panose="05000000000000000000" pitchFamily="2" charset="2"/>
              <a:buChar char="ü"/>
            </a:pPr>
            <a:r>
              <a:rPr lang="it-IT" altLang="it-IT" sz="2000" dirty="0">
                <a:latin typeface="Bahnschrift" panose="020B0502040204020203" pitchFamily="34" charset="0"/>
              </a:rPr>
              <a:t>Capo II – Interventi di prevenzione terziaria ( Art. 19 – 23)</a:t>
            </a:r>
          </a:p>
          <a:p>
            <a:pPr marL="342900" lvl="0" indent="-342900" defTabSz="914400" eaLnBrk="0" fontAlgn="base" hangingPunct="0">
              <a:spcBef>
                <a:spcPct val="0"/>
              </a:spcBef>
              <a:spcAft>
                <a:spcPct val="0"/>
              </a:spcAft>
              <a:buFont typeface="Wingdings" panose="05000000000000000000" pitchFamily="2" charset="2"/>
              <a:buChar char="v"/>
            </a:pPr>
            <a:r>
              <a:rPr lang="it-IT" altLang="it-IT" sz="2400" b="1" dirty="0">
                <a:latin typeface="Bahnschrift" panose="020B0502040204020203" pitchFamily="34" charset="0"/>
                <a:hlinkClick r:id="rId5"/>
              </a:rPr>
              <a:t>TITOLO III</a:t>
            </a:r>
            <a:r>
              <a:rPr lang="it-IT" altLang="it-IT" sz="2400" i="1" dirty="0">
                <a:latin typeface="Bahnschrift" panose="020B0502040204020203" pitchFamily="34" charset="0"/>
              </a:rPr>
              <a:t> - </a:t>
            </a:r>
            <a:r>
              <a:rPr lang="it-IT" altLang="it-IT" sz="2400" u="sng" dirty="0">
                <a:latin typeface="Bahnschrift" panose="020B0502040204020203" pitchFamily="34" charset="0"/>
              </a:rPr>
              <a:t>PROMOZIONE DELLA REGOLARITÀ E POTENZIAMENTO DEI SISTEMI DI CONTROLLO:</a:t>
            </a:r>
          </a:p>
          <a:p>
            <a:pPr marL="914400" lvl="1" indent="-457200" defTabSz="914400" eaLnBrk="0" fontAlgn="base" hangingPunct="0">
              <a:spcBef>
                <a:spcPct val="0"/>
              </a:spcBef>
              <a:spcAft>
                <a:spcPct val="0"/>
              </a:spcAft>
              <a:buFont typeface="Wingdings" panose="05000000000000000000" pitchFamily="2" charset="2"/>
              <a:buChar char="ü"/>
            </a:pPr>
            <a:r>
              <a:rPr lang="it-IT" altLang="it-IT" sz="2000" dirty="0">
                <a:latin typeface="Bahnschrift" panose="020B0502040204020203" pitchFamily="34" charset="0"/>
              </a:rPr>
              <a:t>Capo I – Disposizioni generali sui contratti di lavori, servizi e forniture (Art. 24 – 26)</a:t>
            </a:r>
          </a:p>
          <a:p>
            <a:pPr marL="914400" lvl="1" indent="-457200" defTabSz="914400" eaLnBrk="0" fontAlgn="base" hangingPunct="0">
              <a:spcBef>
                <a:spcPct val="0"/>
              </a:spcBef>
              <a:spcAft>
                <a:spcPct val="0"/>
              </a:spcAft>
              <a:buFont typeface="Wingdings" panose="05000000000000000000" pitchFamily="2" charset="2"/>
              <a:buChar char="ü"/>
            </a:pPr>
            <a:r>
              <a:rPr lang="it-IT" altLang="it-IT" sz="2000" dirty="0">
                <a:latin typeface="Bahnschrift" panose="020B0502040204020203" pitchFamily="34" charset="0"/>
              </a:rPr>
              <a:t>Capo II – Edilizia e costruzioni  (Art. 27 – 34)</a:t>
            </a:r>
          </a:p>
          <a:p>
            <a:pPr marL="914400" lvl="1" indent="-457200" defTabSz="914400" eaLnBrk="0" fontAlgn="base" hangingPunct="0">
              <a:spcBef>
                <a:spcPct val="0"/>
              </a:spcBef>
              <a:spcAft>
                <a:spcPct val="0"/>
              </a:spcAft>
              <a:buFont typeface="Wingdings" panose="05000000000000000000" pitchFamily="2" charset="2"/>
              <a:buChar char="ü"/>
            </a:pPr>
            <a:r>
              <a:rPr lang="it-IT" altLang="it-IT" sz="2000" dirty="0">
                <a:latin typeface="Bahnschrift" panose="020B0502040204020203" pitchFamily="34" charset="0"/>
              </a:rPr>
              <a:t>Capo III – Autotrasporto e facchinaggio  (Art. 35-38)</a:t>
            </a:r>
          </a:p>
          <a:p>
            <a:pPr marL="914400" lvl="1" indent="-457200" defTabSz="914400" eaLnBrk="0" fontAlgn="base" hangingPunct="0">
              <a:spcBef>
                <a:spcPct val="0"/>
              </a:spcBef>
              <a:spcAft>
                <a:spcPct val="0"/>
              </a:spcAft>
              <a:buFont typeface="Wingdings" panose="05000000000000000000" pitchFamily="2" charset="2"/>
              <a:buChar char="ü"/>
            </a:pPr>
            <a:r>
              <a:rPr lang="it-IT" altLang="it-IT" sz="2000" dirty="0">
                <a:latin typeface="Bahnschrift" panose="020B0502040204020203" pitchFamily="34" charset="0"/>
              </a:rPr>
              <a:t>Capo IV – Disposizioni in materia di commercio e turismo e in materia di agricoltura (Art. 39 – 40)</a:t>
            </a:r>
          </a:p>
          <a:p>
            <a:pPr marL="914400" lvl="1" indent="-457200" defTabSz="914400" eaLnBrk="0" fontAlgn="base" hangingPunct="0">
              <a:spcBef>
                <a:spcPct val="0"/>
              </a:spcBef>
              <a:spcAft>
                <a:spcPct val="0"/>
              </a:spcAft>
              <a:buFont typeface="Wingdings" panose="05000000000000000000" pitchFamily="2" charset="2"/>
              <a:buChar char="ü"/>
            </a:pPr>
            <a:r>
              <a:rPr lang="it-IT" altLang="it-IT" sz="2000" dirty="0">
                <a:latin typeface="Bahnschrift" panose="020B0502040204020203" pitchFamily="34" charset="0"/>
              </a:rPr>
              <a:t>Capo V – Disposizioni in materia di ambiente e sicurezza territoriale (Art. 41 – 42)</a:t>
            </a:r>
          </a:p>
          <a:p>
            <a:pPr marL="342900" lvl="0" indent="-342900" defTabSz="914400" eaLnBrk="0" fontAlgn="base" hangingPunct="0">
              <a:spcBef>
                <a:spcPct val="0"/>
              </a:spcBef>
              <a:spcAft>
                <a:spcPct val="0"/>
              </a:spcAft>
              <a:buFont typeface="Wingdings" panose="05000000000000000000" pitchFamily="2" charset="2"/>
              <a:buChar char="v"/>
            </a:pPr>
            <a:r>
              <a:rPr lang="it-IT" altLang="it-IT" sz="2400" b="1" dirty="0">
                <a:latin typeface="Bahnschrift" panose="020B0502040204020203" pitchFamily="34" charset="0"/>
                <a:hlinkClick r:id="rId6"/>
              </a:rPr>
              <a:t>TITOLO IV</a:t>
            </a:r>
            <a:r>
              <a:rPr lang="it-IT" altLang="it-IT" sz="2400" i="1" dirty="0">
                <a:latin typeface="Bahnschrift" panose="020B0502040204020203" pitchFamily="34" charset="0"/>
              </a:rPr>
              <a:t> - </a:t>
            </a:r>
            <a:r>
              <a:rPr lang="it-IT" altLang="it-IT" sz="2400" u="sng" dirty="0">
                <a:latin typeface="Bahnschrift" panose="020B0502040204020203" pitchFamily="34" charset="0"/>
              </a:rPr>
              <a:t>DISPOSIZIONI FINALI</a:t>
            </a:r>
            <a:r>
              <a:rPr lang="it-IT" altLang="it-IT" sz="2400" dirty="0">
                <a:latin typeface="Bahnschrift" panose="020B0502040204020203" pitchFamily="34" charset="0"/>
              </a:rPr>
              <a:t>: </a:t>
            </a:r>
            <a:r>
              <a:rPr lang="it-IT" altLang="it-IT" sz="2000" dirty="0">
                <a:latin typeface="Bahnschrift" panose="020B0502040204020203" pitchFamily="34" charset="0"/>
              </a:rPr>
              <a:t>Art. 43 - 49</a:t>
            </a:r>
            <a:endParaRPr lang="it-IT" altLang="it-IT" sz="2400" dirty="0">
              <a:latin typeface="Bahnschrift" panose="020B0502040204020203" pitchFamily="34" charset="0"/>
            </a:endParaRPr>
          </a:p>
        </p:txBody>
      </p:sp>
    </p:spTree>
    <p:extLst>
      <p:ext uri="{BB962C8B-B14F-4D97-AF65-F5344CB8AC3E}">
        <p14:creationId xmlns:p14="http://schemas.microsoft.com/office/powerpoint/2010/main" val="451658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3CBB08-F34C-4559-A951-50E1C435FE10}"/>
              </a:ext>
            </a:extLst>
          </p:cNvPr>
          <p:cNvSpPr>
            <a:spLocks noGrp="1"/>
          </p:cNvSpPr>
          <p:nvPr>
            <p:ph type="title"/>
          </p:nvPr>
        </p:nvSpPr>
        <p:spPr>
          <a:xfrm>
            <a:off x="1069848" y="484632"/>
            <a:ext cx="10058400" cy="839343"/>
          </a:xfrm>
        </p:spPr>
        <p:txBody>
          <a:bodyPr>
            <a:normAutofit fontScale="90000"/>
          </a:bodyPr>
          <a:lstStyle/>
          <a:p>
            <a:pPr algn="ctr"/>
            <a:r>
              <a:rPr lang="it-IT" dirty="0"/>
              <a:t>Quadro generale dell’economia locale</a:t>
            </a:r>
          </a:p>
        </p:txBody>
      </p:sp>
      <p:graphicFrame>
        <p:nvGraphicFramePr>
          <p:cNvPr id="6" name="Diagramma 5">
            <a:extLst>
              <a:ext uri="{FF2B5EF4-FFF2-40B4-BE49-F238E27FC236}">
                <a16:creationId xmlns:a16="http://schemas.microsoft.com/office/drawing/2014/main" id="{22AC25BC-BD22-467A-9EA1-269BA942761A}"/>
              </a:ext>
            </a:extLst>
          </p:cNvPr>
          <p:cNvGraphicFramePr/>
          <p:nvPr>
            <p:extLst>
              <p:ext uri="{D42A27DB-BD31-4B8C-83A1-F6EECF244321}">
                <p14:modId xmlns:p14="http://schemas.microsoft.com/office/powerpoint/2010/main" val="3406285518"/>
              </p:ext>
            </p:extLst>
          </p:nvPr>
        </p:nvGraphicFramePr>
        <p:xfrm>
          <a:off x="1069847" y="1543050"/>
          <a:ext cx="10731627" cy="4124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asellaDiTesto 6">
            <a:extLst>
              <a:ext uri="{FF2B5EF4-FFF2-40B4-BE49-F238E27FC236}">
                <a16:creationId xmlns:a16="http://schemas.microsoft.com/office/drawing/2014/main" id="{3189E74D-EF1E-4527-9C2A-C09347DC3558}"/>
              </a:ext>
            </a:extLst>
          </p:cNvPr>
          <p:cNvSpPr txBox="1"/>
          <p:nvPr/>
        </p:nvSpPr>
        <p:spPr>
          <a:xfrm>
            <a:off x="515873" y="5667375"/>
            <a:ext cx="10731627" cy="1107996"/>
          </a:xfrm>
          <a:prstGeom prst="rect">
            <a:avLst/>
          </a:prstGeom>
          <a:noFill/>
        </p:spPr>
        <p:txBody>
          <a:bodyPr wrap="square" rtlCol="0">
            <a:spAutoFit/>
          </a:bodyPr>
          <a:lstStyle/>
          <a:p>
            <a:pPr algn="ctr"/>
            <a:r>
              <a:rPr lang="it-IT" sz="2400" b="1" dirty="0"/>
              <a:t>Il fenomeno dell’infiltrazione dei nostri territori è dato dalla ricchezza ed espansione della rete delle imprese locali</a:t>
            </a:r>
            <a:endParaRPr lang="it-IT" b="1" dirty="0"/>
          </a:p>
          <a:p>
            <a:endParaRPr lang="it-IT" dirty="0"/>
          </a:p>
        </p:txBody>
      </p:sp>
      <p:sp>
        <p:nvSpPr>
          <p:cNvPr id="8" name="CasellaDiTesto 7">
            <a:extLst>
              <a:ext uri="{FF2B5EF4-FFF2-40B4-BE49-F238E27FC236}">
                <a16:creationId xmlns:a16="http://schemas.microsoft.com/office/drawing/2014/main" id="{6FE45E2D-E6C9-4901-984C-4037CAF3AD5E}"/>
              </a:ext>
            </a:extLst>
          </p:cNvPr>
          <p:cNvSpPr txBox="1"/>
          <p:nvPr/>
        </p:nvSpPr>
        <p:spPr>
          <a:xfrm>
            <a:off x="4524375" y="2767280"/>
            <a:ext cx="2714625" cy="1323439"/>
          </a:xfrm>
          <a:prstGeom prst="rect">
            <a:avLst/>
          </a:prstGeom>
          <a:noFill/>
        </p:spPr>
        <p:txBody>
          <a:bodyPr wrap="square" rtlCol="0">
            <a:spAutoFit/>
          </a:bodyPr>
          <a:lstStyle/>
          <a:p>
            <a:pPr algn="ctr"/>
            <a:r>
              <a:rPr lang="it-IT" sz="4000" b="1" dirty="0">
                <a:latin typeface="Cambria" panose="02040503050406030204" pitchFamily="18" charset="0"/>
              </a:rPr>
              <a:t>EMILIA</a:t>
            </a:r>
            <a:r>
              <a:rPr lang="it-IT" sz="4000" dirty="0">
                <a:latin typeface="Cambria" panose="02040503050406030204" pitchFamily="18" charset="0"/>
              </a:rPr>
              <a:t> </a:t>
            </a:r>
            <a:r>
              <a:rPr lang="it-IT" sz="4000" b="1" dirty="0">
                <a:latin typeface="Cambria" panose="02040503050406030204" pitchFamily="18" charset="0"/>
              </a:rPr>
              <a:t>ROMAGNA</a:t>
            </a:r>
          </a:p>
        </p:txBody>
      </p:sp>
    </p:spTree>
    <p:extLst>
      <p:ext uri="{BB962C8B-B14F-4D97-AF65-F5344CB8AC3E}">
        <p14:creationId xmlns:p14="http://schemas.microsoft.com/office/powerpoint/2010/main" val="3022759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E63002-FF83-429F-B7D4-7A39F3C92ABB}"/>
              </a:ext>
            </a:extLst>
          </p:cNvPr>
          <p:cNvSpPr>
            <a:spLocks noGrp="1"/>
          </p:cNvSpPr>
          <p:nvPr>
            <p:ph type="title"/>
          </p:nvPr>
        </p:nvSpPr>
        <p:spPr>
          <a:xfrm>
            <a:off x="1066800" y="313182"/>
            <a:ext cx="10058400" cy="982218"/>
          </a:xfrm>
        </p:spPr>
        <p:txBody>
          <a:bodyPr>
            <a:normAutofit/>
          </a:bodyPr>
          <a:lstStyle/>
          <a:p>
            <a:pPr algn="ctr"/>
            <a:r>
              <a:rPr lang="it-IT" dirty="0"/>
              <a:t>Titolo I – DISPOSIZIONI GENERALI</a:t>
            </a:r>
          </a:p>
        </p:txBody>
      </p:sp>
      <p:sp>
        <p:nvSpPr>
          <p:cNvPr id="4" name="CasellaDiTesto 3">
            <a:extLst>
              <a:ext uri="{FF2B5EF4-FFF2-40B4-BE49-F238E27FC236}">
                <a16:creationId xmlns:a16="http://schemas.microsoft.com/office/drawing/2014/main" id="{E0FA85BC-AEC4-4400-A713-07A6F5CB39F2}"/>
              </a:ext>
            </a:extLst>
          </p:cNvPr>
          <p:cNvSpPr txBox="1"/>
          <p:nvPr/>
        </p:nvSpPr>
        <p:spPr>
          <a:xfrm>
            <a:off x="7848600" y="6449568"/>
            <a:ext cx="3381375" cy="369332"/>
          </a:xfrm>
          <a:prstGeom prst="rect">
            <a:avLst/>
          </a:prstGeom>
          <a:noFill/>
        </p:spPr>
        <p:txBody>
          <a:bodyPr wrap="square" rtlCol="0">
            <a:spAutoFit/>
          </a:bodyPr>
          <a:lstStyle/>
          <a:p>
            <a:r>
              <a:rPr lang="it-IT" dirty="0">
                <a:hlinkClick r:id="rId2"/>
              </a:rPr>
              <a:t>Titolo I - Disposizioni Generali</a:t>
            </a:r>
            <a:endParaRPr lang="it-IT" dirty="0"/>
          </a:p>
        </p:txBody>
      </p:sp>
      <p:pic>
        <p:nvPicPr>
          <p:cNvPr id="7" name="Immagine 6">
            <a:extLst>
              <a:ext uri="{FF2B5EF4-FFF2-40B4-BE49-F238E27FC236}">
                <a16:creationId xmlns:a16="http://schemas.microsoft.com/office/drawing/2014/main" id="{FFCC97E4-E5B3-4BDA-968B-8E589D1E8020}"/>
              </a:ext>
            </a:extLst>
          </p:cNvPr>
          <p:cNvPicPr>
            <a:picLocks noChangeAspect="1"/>
          </p:cNvPicPr>
          <p:nvPr/>
        </p:nvPicPr>
        <p:blipFill rotWithShape="1">
          <a:blip r:embed="rId3"/>
          <a:srcRect l="8592" t="23332" r="13001" b="10695"/>
          <a:stretch/>
        </p:blipFill>
        <p:spPr>
          <a:xfrm>
            <a:off x="447675" y="1295400"/>
            <a:ext cx="11229975" cy="5249418"/>
          </a:xfrm>
          <a:prstGeom prst="rect">
            <a:avLst/>
          </a:prstGeom>
        </p:spPr>
      </p:pic>
    </p:spTree>
    <p:extLst>
      <p:ext uri="{BB962C8B-B14F-4D97-AF65-F5344CB8AC3E}">
        <p14:creationId xmlns:p14="http://schemas.microsoft.com/office/powerpoint/2010/main" val="3418470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4A19AE3F-BFE4-4D21-B9D8-F1C0F87F1C8C}"/>
              </a:ext>
            </a:extLst>
          </p:cNvPr>
          <p:cNvGraphicFramePr/>
          <p:nvPr>
            <p:extLst>
              <p:ext uri="{D42A27DB-BD31-4B8C-83A1-F6EECF244321}">
                <p14:modId xmlns:p14="http://schemas.microsoft.com/office/powerpoint/2010/main" val="1922696074"/>
              </p:ext>
            </p:extLst>
          </p:nvPr>
        </p:nvGraphicFramePr>
        <p:xfrm>
          <a:off x="863939" y="2071652"/>
          <a:ext cx="8694840" cy="3791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olo 8">
            <a:extLst>
              <a:ext uri="{FF2B5EF4-FFF2-40B4-BE49-F238E27FC236}">
                <a16:creationId xmlns:a16="http://schemas.microsoft.com/office/drawing/2014/main" id="{CF0A8E63-923C-4FD4-9FAD-9776BC5A2944}"/>
              </a:ext>
            </a:extLst>
          </p:cNvPr>
          <p:cNvSpPr>
            <a:spLocks noGrp="1"/>
          </p:cNvSpPr>
          <p:nvPr>
            <p:ph type="title"/>
          </p:nvPr>
        </p:nvSpPr>
        <p:spPr>
          <a:xfrm>
            <a:off x="1066800" y="333803"/>
            <a:ext cx="10058400" cy="1609344"/>
          </a:xfrm>
        </p:spPr>
        <p:txBody>
          <a:bodyPr>
            <a:normAutofit/>
          </a:bodyPr>
          <a:lstStyle/>
          <a:p>
            <a:pPr algn="ctr"/>
            <a:r>
              <a:rPr lang="it-IT" sz="6600" dirty="0"/>
              <a:t>Concetti chiave</a:t>
            </a:r>
          </a:p>
        </p:txBody>
      </p:sp>
    </p:spTree>
    <p:extLst>
      <p:ext uri="{BB962C8B-B14F-4D97-AF65-F5344CB8AC3E}">
        <p14:creationId xmlns:p14="http://schemas.microsoft.com/office/powerpoint/2010/main" val="272445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96C2FF-37A0-4A87-A6C1-78DCCC109935}"/>
              </a:ext>
            </a:extLst>
          </p:cNvPr>
          <p:cNvSpPr>
            <a:spLocks noGrp="1"/>
          </p:cNvSpPr>
          <p:nvPr>
            <p:ph type="title"/>
          </p:nvPr>
        </p:nvSpPr>
        <p:spPr>
          <a:xfrm>
            <a:off x="0" y="204216"/>
            <a:ext cx="12192000" cy="1291210"/>
          </a:xfrm>
        </p:spPr>
        <p:txBody>
          <a:bodyPr>
            <a:normAutofit/>
          </a:bodyPr>
          <a:lstStyle/>
          <a:p>
            <a:pPr algn="ctr"/>
            <a:r>
              <a:rPr lang="it-IT" sz="6000" dirty="0">
                <a:solidFill>
                  <a:srgbClr val="FF0000"/>
                </a:solidFill>
              </a:rPr>
              <a:t>Articolo 1</a:t>
            </a:r>
            <a:r>
              <a:rPr lang="it-IT" dirty="0"/>
              <a:t>: </a:t>
            </a:r>
            <a:r>
              <a:rPr lang="it-IT" sz="6000" cap="none" dirty="0"/>
              <a:t>Principi e finalità</a:t>
            </a:r>
            <a:endParaRPr lang="it-IT" dirty="0"/>
          </a:p>
        </p:txBody>
      </p:sp>
      <p:sp>
        <p:nvSpPr>
          <p:cNvPr id="4" name="Nuvola 3">
            <a:extLst>
              <a:ext uri="{FF2B5EF4-FFF2-40B4-BE49-F238E27FC236}">
                <a16:creationId xmlns:a16="http://schemas.microsoft.com/office/drawing/2014/main" id="{D3051586-4E7C-404B-B0D5-C87A537EA3D5}"/>
              </a:ext>
            </a:extLst>
          </p:cNvPr>
          <p:cNvSpPr/>
          <p:nvPr/>
        </p:nvSpPr>
        <p:spPr>
          <a:xfrm>
            <a:off x="2014439" y="1495426"/>
            <a:ext cx="8741545" cy="4792252"/>
          </a:xfrm>
          <a:prstGeom prst="cloud">
            <a:avLst/>
          </a:prstGeom>
          <a:solidFill>
            <a:srgbClr val="CDF4FB"/>
          </a:solidFill>
          <a:ln>
            <a:solidFill>
              <a:srgbClr val="CDF4FB"/>
            </a:solidFill>
          </a:ln>
          <a:effectLst>
            <a:outerShdw blurRad="190500" dist="228600" dir="2700000" algn="ctr">
              <a:srgbClr val="000000">
                <a:alpha val="30000"/>
              </a:srgbClr>
            </a:outerShdw>
            <a:reflection blurRad="6350" stA="50000" endA="300" endPos="55000" dir="5400000" sy="-100000" algn="bl" rotWithShape="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solidFill>
                  <a:schemeClr val="tx1"/>
                </a:solidFill>
                <a:latin typeface="Algerian" panose="04020705040A02060702" pitchFamily="82" charset="0"/>
              </a:rPr>
              <a:t>   Ratio </a:t>
            </a:r>
            <a:r>
              <a:rPr lang="it-IT" sz="2800" b="1" dirty="0" err="1">
                <a:solidFill>
                  <a:schemeClr val="tx1"/>
                </a:solidFill>
                <a:latin typeface="Algerian" panose="04020705040A02060702" pitchFamily="82" charset="0"/>
              </a:rPr>
              <a:t>legis</a:t>
            </a:r>
            <a:r>
              <a:rPr lang="it-IT" sz="2800" b="1" dirty="0">
                <a:solidFill>
                  <a:schemeClr val="tx1"/>
                </a:solidFill>
                <a:latin typeface="Algerian" panose="04020705040A02060702" pitchFamily="82" charset="0"/>
              </a:rPr>
              <a:t>: </a:t>
            </a:r>
            <a:r>
              <a:rPr lang="it-IT" sz="2000" dirty="0">
                <a:solidFill>
                  <a:schemeClr val="tx1"/>
                </a:solidFill>
                <a:latin typeface="Candara" panose="020E0502030303020204" pitchFamily="34" charset="0"/>
              </a:rPr>
              <a:t>concorrere allo sviluppo della </a:t>
            </a:r>
            <a:r>
              <a:rPr lang="it-IT" sz="2000" b="1" dirty="0">
                <a:solidFill>
                  <a:schemeClr val="tx1"/>
                </a:solidFill>
                <a:latin typeface="Candara" panose="020E0502030303020204" pitchFamily="34" charset="0"/>
              </a:rPr>
              <a:t>convivenza ordinata e civile della comunità regionale </a:t>
            </a:r>
            <a:r>
              <a:rPr lang="it-IT" sz="2000" dirty="0">
                <a:solidFill>
                  <a:schemeClr val="tx1"/>
                </a:solidFill>
                <a:latin typeface="Candara" panose="020E0502030303020204" pitchFamily="34" charset="0"/>
              </a:rPr>
              <a:t>e attuare un </a:t>
            </a:r>
            <a:r>
              <a:rPr lang="it-IT" sz="2000" b="1" dirty="0">
                <a:solidFill>
                  <a:schemeClr val="tx1"/>
                </a:solidFill>
                <a:latin typeface="Candara" panose="020E0502030303020204" pitchFamily="34" charset="0"/>
              </a:rPr>
              <a:t>sistema integrato di sicurezza </a:t>
            </a:r>
            <a:r>
              <a:rPr lang="it-IT" sz="2000" dirty="0">
                <a:solidFill>
                  <a:schemeClr val="tx1"/>
                </a:solidFill>
                <a:latin typeface="Candara" panose="020E0502030303020204" pitchFamily="34" charset="0"/>
              </a:rPr>
              <a:t>(contrastando fenomeni d'infiltrazione e radicamento di tutte le forme di criminalità organizzata), tramite la </a:t>
            </a:r>
            <a:r>
              <a:rPr lang="it-IT" sz="2000" b="1" dirty="0">
                <a:solidFill>
                  <a:schemeClr val="tx1"/>
                </a:solidFill>
                <a:latin typeface="Candara" panose="020E0502030303020204" pitchFamily="34" charset="0"/>
              </a:rPr>
              <a:t>promozione di iniziative, interventi </a:t>
            </a:r>
            <a:r>
              <a:rPr lang="it-IT" sz="2000" dirty="0">
                <a:solidFill>
                  <a:schemeClr val="tx1"/>
                </a:solidFill>
                <a:latin typeface="Candara" panose="020E0502030303020204" pitchFamily="34" charset="0"/>
              </a:rPr>
              <a:t>(primari, secondari e terziari) </a:t>
            </a:r>
            <a:r>
              <a:rPr lang="it-IT" sz="2000" b="1" dirty="0">
                <a:solidFill>
                  <a:schemeClr val="tx1"/>
                </a:solidFill>
                <a:latin typeface="Candara" panose="020E0502030303020204" pitchFamily="34" charset="0"/>
              </a:rPr>
              <a:t>e progetti. Rafforzare la cultura della legalità, della solidarietà e dell'etica della responsabilità</a:t>
            </a:r>
            <a:r>
              <a:rPr lang="it-IT" sz="2000" dirty="0">
                <a:solidFill>
                  <a:schemeClr val="tx1"/>
                </a:solidFill>
                <a:latin typeface="Candara" panose="020E0502030303020204" pitchFamily="34" charset="0"/>
              </a:rPr>
              <a:t>, a tutela dell'impresa sana e del buon lavoro degnamente retribuito.</a:t>
            </a:r>
          </a:p>
          <a:p>
            <a:pPr algn="ctr"/>
            <a:endParaRPr lang="it-IT" dirty="0"/>
          </a:p>
        </p:txBody>
      </p:sp>
    </p:spTree>
    <p:extLst>
      <p:ext uri="{BB962C8B-B14F-4D97-AF65-F5344CB8AC3E}">
        <p14:creationId xmlns:p14="http://schemas.microsoft.com/office/powerpoint/2010/main" val="2994266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867808-AD77-45FD-B61F-3A7627E9A2F2}"/>
              </a:ext>
            </a:extLst>
          </p:cNvPr>
          <p:cNvSpPr>
            <a:spLocks noGrp="1"/>
          </p:cNvSpPr>
          <p:nvPr>
            <p:ph type="title"/>
          </p:nvPr>
        </p:nvSpPr>
        <p:spPr>
          <a:xfrm>
            <a:off x="0" y="219837"/>
            <a:ext cx="12192000" cy="1922526"/>
          </a:xfrm>
        </p:spPr>
        <p:txBody>
          <a:bodyPr>
            <a:noAutofit/>
          </a:bodyPr>
          <a:lstStyle/>
          <a:p>
            <a:pPr algn="ctr"/>
            <a:r>
              <a:rPr lang="it-IT" sz="4800" dirty="0">
                <a:solidFill>
                  <a:srgbClr val="FF0000"/>
                </a:solidFill>
              </a:rPr>
              <a:t>Articolo 2</a:t>
            </a:r>
            <a:r>
              <a:rPr lang="it-IT" sz="4800" dirty="0"/>
              <a:t>: </a:t>
            </a:r>
            <a:r>
              <a:rPr lang="it-IT" sz="4800" cap="none" dirty="0"/>
              <a:t>Interventi di promozione della cultura della legalità e della cittadinanza responsabile. Definizioni.</a:t>
            </a:r>
            <a:endParaRPr lang="it-IT" sz="4800" dirty="0"/>
          </a:p>
        </p:txBody>
      </p:sp>
      <p:sp>
        <p:nvSpPr>
          <p:cNvPr id="5" name="CasellaDiTesto 4">
            <a:extLst>
              <a:ext uri="{FF2B5EF4-FFF2-40B4-BE49-F238E27FC236}">
                <a16:creationId xmlns:a16="http://schemas.microsoft.com/office/drawing/2014/main" id="{372B8DF9-2230-4C10-B1B4-31EBCFF1FF47}"/>
              </a:ext>
            </a:extLst>
          </p:cNvPr>
          <p:cNvSpPr txBox="1"/>
          <p:nvPr/>
        </p:nvSpPr>
        <p:spPr>
          <a:xfrm>
            <a:off x="20574" y="2214943"/>
            <a:ext cx="12150852" cy="984885"/>
          </a:xfrm>
          <a:prstGeom prst="rect">
            <a:avLst/>
          </a:prstGeom>
          <a:noFill/>
        </p:spPr>
        <p:txBody>
          <a:bodyPr wrap="square" rtlCol="0">
            <a:spAutoFit/>
          </a:bodyPr>
          <a:lstStyle/>
          <a:p>
            <a:pPr algn="ctr"/>
            <a:r>
              <a:rPr lang="it-IT" sz="2000" dirty="0"/>
              <a:t>Per la prevenzione del crimine organizzato e mafioso e per la promozione della cultura alla legalità e della cittadinanza responsabile vengono attuati interventi primari, secondari e terziari.</a:t>
            </a:r>
          </a:p>
          <a:p>
            <a:endParaRPr lang="it-IT" dirty="0"/>
          </a:p>
        </p:txBody>
      </p:sp>
      <p:graphicFrame>
        <p:nvGraphicFramePr>
          <p:cNvPr id="9" name="Tabella 8">
            <a:extLst>
              <a:ext uri="{FF2B5EF4-FFF2-40B4-BE49-F238E27FC236}">
                <a16:creationId xmlns:a16="http://schemas.microsoft.com/office/drawing/2014/main" id="{DE20F33E-10AC-45EC-9F2B-0CD8C64ECDE8}"/>
              </a:ext>
            </a:extLst>
          </p:cNvPr>
          <p:cNvGraphicFramePr>
            <a:graphicFrameLocks noGrp="1"/>
          </p:cNvGraphicFramePr>
          <p:nvPr>
            <p:extLst>
              <p:ext uri="{D42A27DB-BD31-4B8C-83A1-F6EECF244321}">
                <p14:modId xmlns:p14="http://schemas.microsoft.com/office/powerpoint/2010/main" val="888350290"/>
              </p:ext>
            </p:extLst>
          </p:nvPr>
        </p:nvGraphicFramePr>
        <p:xfrm>
          <a:off x="1743075" y="3287266"/>
          <a:ext cx="8763000" cy="3027809"/>
        </p:xfrm>
        <a:graphic>
          <a:graphicData uri="http://schemas.openxmlformats.org/drawingml/2006/table">
            <a:tbl>
              <a:tblPr firstRow="1" bandRow="1">
                <a:tableStyleId>{21E4AEA4-8DFA-4A89-87EB-49C32662AFE0}</a:tableStyleId>
              </a:tblPr>
              <a:tblGrid>
                <a:gridCol w="2921000">
                  <a:extLst>
                    <a:ext uri="{9D8B030D-6E8A-4147-A177-3AD203B41FA5}">
                      <a16:colId xmlns:a16="http://schemas.microsoft.com/office/drawing/2014/main" val="1623124"/>
                    </a:ext>
                  </a:extLst>
                </a:gridCol>
                <a:gridCol w="2921000">
                  <a:extLst>
                    <a:ext uri="{9D8B030D-6E8A-4147-A177-3AD203B41FA5}">
                      <a16:colId xmlns:a16="http://schemas.microsoft.com/office/drawing/2014/main" val="1271918641"/>
                    </a:ext>
                  </a:extLst>
                </a:gridCol>
                <a:gridCol w="2921000">
                  <a:extLst>
                    <a:ext uri="{9D8B030D-6E8A-4147-A177-3AD203B41FA5}">
                      <a16:colId xmlns:a16="http://schemas.microsoft.com/office/drawing/2014/main" val="2835099309"/>
                    </a:ext>
                  </a:extLst>
                </a:gridCol>
              </a:tblGrid>
              <a:tr h="465817">
                <a:tc>
                  <a:txBody>
                    <a:bodyPr/>
                    <a:lstStyle/>
                    <a:p>
                      <a:pPr algn="ctr"/>
                      <a:r>
                        <a:rPr lang="it-IT" dirty="0"/>
                        <a:t>Interventi primari</a:t>
                      </a:r>
                    </a:p>
                  </a:txBody>
                  <a:tcPr/>
                </a:tc>
                <a:tc>
                  <a:txBody>
                    <a:bodyPr/>
                    <a:lstStyle/>
                    <a:p>
                      <a:pPr algn="ctr"/>
                      <a:r>
                        <a:rPr lang="it-IT" dirty="0"/>
                        <a:t>Interventi secondari</a:t>
                      </a:r>
                    </a:p>
                  </a:txBody>
                  <a:tcPr/>
                </a:tc>
                <a:tc>
                  <a:txBody>
                    <a:bodyPr/>
                    <a:lstStyle/>
                    <a:p>
                      <a:pPr algn="ctr"/>
                      <a:r>
                        <a:rPr lang="it-IT" dirty="0"/>
                        <a:t>Interventi terziari</a:t>
                      </a:r>
                    </a:p>
                  </a:txBody>
                  <a:tcPr/>
                </a:tc>
                <a:extLst>
                  <a:ext uri="{0D108BD9-81ED-4DB2-BD59-A6C34878D82A}">
                    <a16:rowId xmlns:a16="http://schemas.microsoft.com/office/drawing/2014/main" val="4253022558"/>
                  </a:ext>
                </a:extLst>
              </a:tr>
              <a:tr h="2561992">
                <a:tc>
                  <a:txBody>
                    <a:bodyPr/>
                    <a:lstStyle/>
                    <a:p>
                      <a:pPr algn="ctr"/>
                      <a:r>
                        <a:rPr lang="it-IT" dirty="0"/>
                        <a:t>Interventi con lo scopo di prevenire i rischi d’infiltrazione criminale nel territorio regionale sul piano economico e sociale</a:t>
                      </a:r>
                    </a:p>
                  </a:txBody>
                  <a:tcPr/>
                </a:tc>
                <a:tc>
                  <a:txBody>
                    <a:bodyPr/>
                    <a:lstStyle/>
                    <a:p>
                      <a:pPr algn="ctr"/>
                      <a:r>
                        <a:rPr lang="it-IT" dirty="0"/>
                        <a:t>Interventi con lo scopo di contrastare i segnali di espansione o di radicamento di fenomeni criminosi nel territorio regionale </a:t>
                      </a:r>
                    </a:p>
                  </a:txBody>
                  <a:tcPr/>
                </a:tc>
                <a:tc>
                  <a:txBody>
                    <a:bodyPr/>
                    <a:lstStyle/>
                    <a:p>
                      <a:pPr algn="ctr"/>
                      <a:r>
                        <a:rPr lang="it-IT" dirty="0"/>
                        <a:t>Interventi con lo scopo di ridurre i danni provocati dall’insediamento dei fenomeni criminosi</a:t>
                      </a:r>
                      <a:endParaRPr lang="it-IT" b="1" dirty="0"/>
                    </a:p>
                  </a:txBody>
                  <a:tcPr/>
                </a:tc>
                <a:extLst>
                  <a:ext uri="{0D108BD9-81ED-4DB2-BD59-A6C34878D82A}">
                    <a16:rowId xmlns:a16="http://schemas.microsoft.com/office/drawing/2014/main" val="818746621"/>
                  </a:ext>
                </a:extLst>
              </a:tr>
            </a:tbl>
          </a:graphicData>
        </a:graphic>
      </p:graphicFrame>
    </p:spTree>
    <p:extLst>
      <p:ext uri="{BB962C8B-B14F-4D97-AF65-F5344CB8AC3E}">
        <p14:creationId xmlns:p14="http://schemas.microsoft.com/office/powerpoint/2010/main" val="3670732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1B9EA5-0276-42C2-8ACB-728ACFB5A6B7}"/>
              </a:ext>
            </a:extLst>
          </p:cNvPr>
          <p:cNvSpPr>
            <a:spLocks noGrp="1"/>
          </p:cNvSpPr>
          <p:nvPr>
            <p:ph type="title"/>
          </p:nvPr>
        </p:nvSpPr>
        <p:spPr>
          <a:xfrm>
            <a:off x="0" y="251798"/>
            <a:ext cx="12192000" cy="1367452"/>
          </a:xfrm>
        </p:spPr>
        <p:txBody>
          <a:bodyPr>
            <a:normAutofit/>
          </a:bodyPr>
          <a:lstStyle/>
          <a:p>
            <a:pPr algn="ctr"/>
            <a:r>
              <a:rPr lang="it-IT" sz="6000" dirty="0">
                <a:solidFill>
                  <a:srgbClr val="FF0000"/>
                </a:solidFill>
              </a:rPr>
              <a:t>Articolo 3</a:t>
            </a:r>
            <a:r>
              <a:rPr lang="it-IT" sz="6000" dirty="0"/>
              <a:t>: </a:t>
            </a:r>
            <a:r>
              <a:rPr lang="it-IT" sz="6000" cap="none" dirty="0"/>
              <a:t>Piano integrato delle azioni</a:t>
            </a:r>
            <a:endParaRPr lang="it-IT" sz="6000" dirty="0"/>
          </a:p>
        </p:txBody>
      </p:sp>
      <p:graphicFrame>
        <p:nvGraphicFramePr>
          <p:cNvPr id="4" name="Diagramma 3">
            <a:extLst>
              <a:ext uri="{FF2B5EF4-FFF2-40B4-BE49-F238E27FC236}">
                <a16:creationId xmlns:a16="http://schemas.microsoft.com/office/drawing/2014/main" id="{BD926482-577B-440D-8F14-1116DE813813}"/>
              </a:ext>
            </a:extLst>
          </p:cNvPr>
          <p:cNvGraphicFramePr/>
          <p:nvPr>
            <p:extLst>
              <p:ext uri="{D42A27DB-BD31-4B8C-83A1-F6EECF244321}">
                <p14:modId xmlns:p14="http://schemas.microsoft.com/office/powerpoint/2010/main" val="176392716"/>
              </p:ext>
            </p:extLst>
          </p:nvPr>
        </p:nvGraphicFramePr>
        <p:xfrm>
          <a:off x="704850" y="1272116"/>
          <a:ext cx="11228387" cy="5404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5387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9CC9E6-4B90-4B83-A316-7488ADB52DD2}"/>
              </a:ext>
            </a:extLst>
          </p:cNvPr>
          <p:cNvSpPr>
            <a:spLocks noGrp="1"/>
          </p:cNvSpPr>
          <p:nvPr>
            <p:ph type="title"/>
          </p:nvPr>
        </p:nvSpPr>
        <p:spPr>
          <a:xfrm>
            <a:off x="0" y="246507"/>
            <a:ext cx="12192000" cy="1467993"/>
          </a:xfrm>
        </p:spPr>
        <p:txBody>
          <a:bodyPr>
            <a:normAutofit fontScale="90000"/>
          </a:bodyPr>
          <a:lstStyle/>
          <a:p>
            <a:pPr algn="ctr"/>
            <a:r>
              <a:rPr lang="it-IT" dirty="0">
                <a:solidFill>
                  <a:srgbClr val="FF0000"/>
                </a:solidFill>
              </a:rPr>
              <a:t>Articolo 4</a:t>
            </a:r>
            <a:r>
              <a:rPr lang="it-IT" dirty="0"/>
              <a:t>: </a:t>
            </a:r>
            <a:r>
              <a:rPr lang="it-IT" cap="none" dirty="0"/>
              <a:t>Consulta regionale per la legalità e la cittadinanza responsabile </a:t>
            </a:r>
            <a:endParaRPr lang="it-IT" dirty="0"/>
          </a:p>
        </p:txBody>
      </p:sp>
      <p:sp>
        <p:nvSpPr>
          <p:cNvPr id="4" name="CasellaDiTesto 3">
            <a:extLst>
              <a:ext uri="{FF2B5EF4-FFF2-40B4-BE49-F238E27FC236}">
                <a16:creationId xmlns:a16="http://schemas.microsoft.com/office/drawing/2014/main" id="{333C0B38-B360-401B-A323-1D4C16477CE8}"/>
              </a:ext>
            </a:extLst>
          </p:cNvPr>
          <p:cNvSpPr txBox="1"/>
          <p:nvPr/>
        </p:nvSpPr>
        <p:spPr>
          <a:xfrm>
            <a:off x="95250" y="1714500"/>
            <a:ext cx="12001500" cy="1569660"/>
          </a:xfrm>
          <a:prstGeom prst="rect">
            <a:avLst/>
          </a:prstGeom>
          <a:noFill/>
        </p:spPr>
        <p:txBody>
          <a:bodyPr wrap="square" rtlCol="0">
            <a:spAutoFit/>
          </a:bodyPr>
          <a:lstStyle/>
          <a:p>
            <a:pPr algn="ctr"/>
            <a:r>
              <a:rPr lang="it-IT" sz="2400" b="1" dirty="0">
                <a:latin typeface="Arial Rounded MT Bold" panose="020F0704030504030204" pitchFamily="34" charset="0"/>
              </a:rPr>
              <a:t>Che cos’è la consulta regionale per la legalità e la cittadinanza responsabile? </a:t>
            </a:r>
          </a:p>
          <a:p>
            <a:pPr algn="ctr"/>
            <a:r>
              <a:rPr lang="it-IT" dirty="0"/>
              <a:t>È un </a:t>
            </a:r>
            <a:r>
              <a:rPr lang="it-IT" b="1" dirty="0"/>
              <a:t>organo di consulenza e proposta alla Giunta regionale</a:t>
            </a:r>
            <a:r>
              <a:rPr lang="it-IT" dirty="0"/>
              <a:t>, verso cui svolge attività conoscitive, propositive e consultive nelle politiche regionali finalizzate alla prevenzione del crimine organizzato e mafioso e della corruzione, così come alla promozione della cultura della legalità e della cittadinanza responsabile, favorendone il coordinamento complessivo.</a:t>
            </a:r>
          </a:p>
        </p:txBody>
      </p:sp>
      <p:graphicFrame>
        <p:nvGraphicFramePr>
          <p:cNvPr id="14" name="Diagramma 13">
            <a:extLst>
              <a:ext uri="{FF2B5EF4-FFF2-40B4-BE49-F238E27FC236}">
                <a16:creationId xmlns:a16="http://schemas.microsoft.com/office/drawing/2014/main" id="{8C8F8FFE-E3EE-49D3-A966-E88A67AE45B2}"/>
              </a:ext>
            </a:extLst>
          </p:cNvPr>
          <p:cNvGraphicFramePr/>
          <p:nvPr>
            <p:extLst>
              <p:ext uri="{D42A27DB-BD31-4B8C-83A1-F6EECF244321}">
                <p14:modId xmlns:p14="http://schemas.microsoft.com/office/powerpoint/2010/main" val="3580109332"/>
              </p:ext>
            </p:extLst>
          </p:nvPr>
        </p:nvGraphicFramePr>
        <p:xfrm>
          <a:off x="-1" y="3182493"/>
          <a:ext cx="11811001" cy="3573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CasellaDiTesto 15">
            <a:extLst>
              <a:ext uri="{FF2B5EF4-FFF2-40B4-BE49-F238E27FC236}">
                <a16:creationId xmlns:a16="http://schemas.microsoft.com/office/drawing/2014/main" id="{8F0F3266-779D-4ACB-8169-A5AFB56346AC}"/>
              </a:ext>
            </a:extLst>
          </p:cNvPr>
          <p:cNvSpPr txBox="1"/>
          <p:nvPr/>
        </p:nvSpPr>
        <p:spPr>
          <a:xfrm>
            <a:off x="3867150" y="4567485"/>
            <a:ext cx="4333875" cy="369332"/>
          </a:xfrm>
          <a:prstGeom prst="rect">
            <a:avLst/>
          </a:prstGeom>
          <a:noFill/>
          <a:scene3d>
            <a:camera prst="perspectiveLeft"/>
            <a:lightRig rig="threePt" dir="t"/>
          </a:scene3d>
        </p:spPr>
        <p:txBody>
          <a:bodyPr wrap="square" rtlCol="0">
            <a:spAutoFit/>
          </a:bodyPr>
          <a:lstStyle/>
          <a:p>
            <a:pPr algn="ctr"/>
            <a:r>
              <a:rPr lang="it-IT" b="1" dirty="0">
                <a:effectLst>
                  <a:outerShdw blurRad="38100" dist="38100" dir="2700000" algn="tl">
                    <a:srgbClr val="000000">
                      <a:alpha val="43137"/>
                    </a:srgbClr>
                  </a:outerShdw>
                </a:effectLst>
              </a:rPr>
              <a:t>COMPONENTI ISTITUZIONALI</a:t>
            </a:r>
          </a:p>
        </p:txBody>
      </p:sp>
    </p:spTree>
    <p:extLst>
      <p:ext uri="{BB962C8B-B14F-4D97-AF65-F5344CB8AC3E}">
        <p14:creationId xmlns:p14="http://schemas.microsoft.com/office/powerpoint/2010/main" val="3685704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59A5F63-73FD-4DDE-80F5-5CE4AB6537D9}"/>
              </a:ext>
            </a:extLst>
          </p:cNvPr>
          <p:cNvSpPr/>
          <p:nvPr/>
        </p:nvSpPr>
        <p:spPr>
          <a:xfrm>
            <a:off x="1251801" y="2157513"/>
            <a:ext cx="10710814" cy="5213023"/>
          </a:xfrm>
          <a:prstGeom prst="rect">
            <a:avLst/>
          </a:prstGeom>
        </p:spPr>
        <p:txBody>
          <a:bodyPr/>
          <a:lstStyle/>
          <a:p>
            <a:endParaRPr lang="it-IT" sz="2800" dirty="0"/>
          </a:p>
        </p:txBody>
      </p:sp>
      <p:sp>
        <p:nvSpPr>
          <p:cNvPr id="5" name="Segnaposto contenuto 4">
            <a:extLst>
              <a:ext uri="{FF2B5EF4-FFF2-40B4-BE49-F238E27FC236}">
                <a16:creationId xmlns:a16="http://schemas.microsoft.com/office/drawing/2014/main" id="{260F3051-A35A-4702-9443-93050C700FE6}"/>
              </a:ext>
            </a:extLst>
          </p:cNvPr>
          <p:cNvSpPr>
            <a:spLocks noGrp="1"/>
          </p:cNvSpPr>
          <p:nvPr>
            <p:ph idx="1"/>
          </p:nvPr>
        </p:nvSpPr>
        <p:spPr>
          <a:xfrm>
            <a:off x="669303" y="1932495"/>
            <a:ext cx="10458945" cy="4239704"/>
          </a:xfrm>
        </p:spPr>
        <p:txBody>
          <a:bodyPr>
            <a:normAutofit/>
          </a:bodyPr>
          <a:lstStyle/>
          <a:p>
            <a:pPr marL="0" indent="0">
              <a:buNone/>
            </a:pPr>
            <a:r>
              <a:rPr lang="it-IT" sz="3200" b="1" dirty="0">
                <a:solidFill>
                  <a:srgbClr val="9B158B"/>
                </a:solidFill>
                <a:latin typeface="Kristen ITC" panose="03050502040202030202" pitchFamily="66" charset="0"/>
              </a:rPr>
              <a:t>Invitati permanenti</a:t>
            </a:r>
          </a:p>
          <a:p>
            <a:pPr>
              <a:buFont typeface="Wingdings" panose="05000000000000000000" pitchFamily="2" charset="2"/>
              <a:buChar char="v"/>
            </a:pPr>
            <a:r>
              <a:rPr lang="it-IT" sz="2800" b="1" dirty="0"/>
              <a:t> rappresentanti delle organizzazioni dei datori di lavoro e quelli delle organizzazioni sindacali dei lavoratori </a:t>
            </a:r>
            <a:r>
              <a:rPr lang="it-IT" sz="2800" dirty="0"/>
              <a:t>più rappresentative a livello regionale;</a:t>
            </a:r>
          </a:p>
          <a:p>
            <a:pPr>
              <a:buFont typeface="Wingdings" panose="05000000000000000000" pitchFamily="2" charset="2"/>
              <a:buChar char="v"/>
            </a:pPr>
            <a:r>
              <a:rPr lang="it-IT" sz="2800" b="1" dirty="0"/>
              <a:t> rappresentanti delle amministrazioni statali</a:t>
            </a:r>
            <a:r>
              <a:rPr lang="it-IT" sz="2800" dirty="0"/>
              <a:t> competenti nelle materie della giustizia e del contrasto alla criminalità;</a:t>
            </a:r>
          </a:p>
          <a:p>
            <a:pPr>
              <a:buFont typeface="Wingdings" panose="05000000000000000000" pitchFamily="2" charset="2"/>
              <a:buChar char="v"/>
            </a:pPr>
            <a:r>
              <a:rPr lang="it-IT" sz="2800" b="1" dirty="0"/>
              <a:t> esperti e rappresentanti istituzionali o di altri organismi</a:t>
            </a:r>
            <a:r>
              <a:rPr lang="it-IT" sz="2800" dirty="0"/>
              <a:t>, individuati sulla base delle questioni trattate.</a:t>
            </a:r>
          </a:p>
          <a:p>
            <a:pPr marL="0" indent="0">
              <a:buNone/>
            </a:pPr>
            <a:endParaRPr lang="it-IT" dirty="0"/>
          </a:p>
        </p:txBody>
      </p:sp>
      <p:sp>
        <p:nvSpPr>
          <p:cNvPr id="7" name="Titolo 1">
            <a:extLst>
              <a:ext uri="{FF2B5EF4-FFF2-40B4-BE49-F238E27FC236}">
                <a16:creationId xmlns:a16="http://schemas.microsoft.com/office/drawing/2014/main" id="{D9467F51-ED5A-4476-9A0A-E648F22908C0}"/>
              </a:ext>
            </a:extLst>
          </p:cNvPr>
          <p:cNvSpPr>
            <a:spLocks noGrp="1"/>
          </p:cNvSpPr>
          <p:nvPr>
            <p:ph type="title"/>
          </p:nvPr>
        </p:nvSpPr>
        <p:spPr>
          <a:xfrm>
            <a:off x="0" y="246507"/>
            <a:ext cx="12192000" cy="1467993"/>
          </a:xfrm>
        </p:spPr>
        <p:txBody>
          <a:bodyPr>
            <a:normAutofit fontScale="90000"/>
          </a:bodyPr>
          <a:lstStyle/>
          <a:p>
            <a:pPr algn="ctr"/>
            <a:r>
              <a:rPr lang="it-IT" dirty="0">
                <a:solidFill>
                  <a:srgbClr val="FF0000"/>
                </a:solidFill>
              </a:rPr>
              <a:t>Articolo 4</a:t>
            </a:r>
            <a:r>
              <a:rPr lang="it-IT" dirty="0"/>
              <a:t>: </a:t>
            </a:r>
            <a:r>
              <a:rPr lang="it-IT" cap="none" dirty="0"/>
              <a:t>Consulta regionale per la legalità e la cittadinanza responsabile </a:t>
            </a:r>
            <a:endParaRPr lang="it-IT" dirty="0"/>
          </a:p>
        </p:txBody>
      </p:sp>
    </p:spTree>
    <p:extLst>
      <p:ext uri="{BB962C8B-B14F-4D97-AF65-F5344CB8AC3E}">
        <p14:creationId xmlns:p14="http://schemas.microsoft.com/office/powerpoint/2010/main" val="3911053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6F2E1C-F1B7-4870-8516-BE72B4EE7248}"/>
              </a:ext>
            </a:extLst>
          </p:cNvPr>
          <p:cNvSpPr>
            <a:spLocks noGrp="1"/>
          </p:cNvSpPr>
          <p:nvPr>
            <p:ph type="title"/>
          </p:nvPr>
        </p:nvSpPr>
        <p:spPr>
          <a:xfrm>
            <a:off x="1069848" y="303657"/>
            <a:ext cx="10058400" cy="1144143"/>
          </a:xfrm>
        </p:spPr>
        <p:txBody>
          <a:bodyPr/>
          <a:lstStyle/>
          <a:p>
            <a:pPr algn="ctr"/>
            <a:r>
              <a:rPr lang="it-IT" dirty="0">
                <a:solidFill>
                  <a:srgbClr val="FF0000"/>
                </a:solidFill>
              </a:rPr>
              <a:t>Articolo 5</a:t>
            </a:r>
            <a:r>
              <a:rPr lang="it-IT" dirty="0"/>
              <a:t>: </a:t>
            </a:r>
            <a:r>
              <a:rPr lang="it-IT" cap="none" dirty="0"/>
              <a:t>Funzioni di osservatorio</a:t>
            </a:r>
            <a:endParaRPr lang="it-IT" dirty="0"/>
          </a:p>
        </p:txBody>
      </p:sp>
      <p:sp>
        <p:nvSpPr>
          <p:cNvPr id="3" name="Segnaposto contenuto 2">
            <a:extLst>
              <a:ext uri="{FF2B5EF4-FFF2-40B4-BE49-F238E27FC236}">
                <a16:creationId xmlns:a16="http://schemas.microsoft.com/office/drawing/2014/main" id="{A167BA02-E73A-4F97-9B8B-B5E123F9B092}"/>
              </a:ext>
            </a:extLst>
          </p:cNvPr>
          <p:cNvSpPr>
            <a:spLocks noGrp="1"/>
          </p:cNvSpPr>
          <p:nvPr>
            <p:ph idx="1"/>
          </p:nvPr>
        </p:nvSpPr>
        <p:spPr>
          <a:xfrm>
            <a:off x="819150" y="1371600"/>
            <a:ext cx="10782300" cy="1144143"/>
          </a:xfrm>
        </p:spPr>
        <p:txBody>
          <a:bodyPr>
            <a:normAutofit fontScale="92500"/>
          </a:bodyPr>
          <a:lstStyle/>
          <a:p>
            <a:pPr marL="0" indent="0" algn="ctr">
              <a:buNone/>
            </a:pPr>
            <a:r>
              <a:rPr lang="it-IT" sz="2400" b="1" dirty="0">
                <a:latin typeface="Arial Rounded MT Bold" panose="020F0704030504030204" pitchFamily="34" charset="0"/>
              </a:rPr>
              <a:t>QUAL È LO SCOPO DELL’ OSSERVATORIO? </a:t>
            </a:r>
            <a:r>
              <a:rPr lang="it-IT" sz="2400" i="1" dirty="0">
                <a:latin typeface="Arial" panose="020B0604020202020204" pitchFamily="34" charset="0"/>
                <a:cs typeface="Arial" panose="020B0604020202020204" pitchFamily="34" charset="0"/>
              </a:rPr>
              <a:t>« Fornire gli strumenti di conoscenza per stare con i piedi per terra e capire ciò che ci sta intorno».</a:t>
            </a:r>
            <a:br>
              <a:rPr lang="it-IT" sz="2400" i="1" dirty="0">
                <a:latin typeface="Arial" panose="020B0604020202020204" pitchFamily="34" charset="0"/>
                <a:cs typeface="Arial" panose="020B0604020202020204" pitchFamily="34" charset="0"/>
              </a:rPr>
            </a:br>
            <a:r>
              <a:rPr lang="it-IT" sz="2400" i="1" dirty="0"/>
              <a:t>								            </a:t>
            </a:r>
            <a:r>
              <a:rPr lang="it-IT" sz="2400" b="1" dirty="0"/>
              <a:t>– Franco Zavatti</a:t>
            </a:r>
          </a:p>
        </p:txBody>
      </p:sp>
      <p:pic>
        <p:nvPicPr>
          <p:cNvPr id="5" name="Immagine 4">
            <a:extLst>
              <a:ext uri="{FF2B5EF4-FFF2-40B4-BE49-F238E27FC236}">
                <a16:creationId xmlns:a16="http://schemas.microsoft.com/office/drawing/2014/main" id="{43849DCB-4EAE-4F2B-A1D5-DDFE76374709}"/>
              </a:ext>
            </a:extLst>
          </p:cNvPr>
          <p:cNvPicPr>
            <a:picLocks noChangeAspect="1"/>
          </p:cNvPicPr>
          <p:nvPr/>
        </p:nvPicPr>
        <p:blipFill rotWithShape="1">
          <a:blip r:embed="rId4"/>
          <a:srcRect t="31208"/>
          <a:stretch/>
        </p:blipFill>
        <p:spPr>
          <a:xfrm>
            <a:off x="1065414" y="2442021"/>
            <a:ext cx="6486451" cy="3990974"/>
          </a:xfrm>
          <a:prstGeom prst="rect">
            <a:avLst/>
          </a:prstGeom>
        </p:spPr>
      </p:pic>
      <p:pic>
        <p:nvPicPr>
          <p:cNvPr id="6" name="Voce 101 - intervista franco zavatti (mp3cut.net)">
            <a:hlinkClick r:id="" action="ppaction://media"/>
            <a:extLst>
              <a:ext uri="{FF2B5EF4-FFF2-40B4-BE49-F238E27FC236}">
                <a16:creationId xmlns:a16="http://schemas.microsoft.com/office/drawing/2014/main" id="{E6B7C4BF-79CB-4A53-89DE-31CE3BA983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20186" y="5642865"/>
            <a:ext cx="406400" cy="406400"/>
          </a:xfrm>
          <a:prstGeom prst="rect">
            <a:avLst/>
          </a:prstGeom>
        </p:spPr>
      </p:pic>
      <p:sp>
        <p:nvSpPr>
          <p:cNvPr id="9" name="Esplosione: 8 punte 8">
            <a:extLst>
              <a:ext uri="{FF2B5EF4-FFF2-40B4-BE49-F238E27FC236}">
                <a16:creationId xmlns:a16="http://schemas.microsoft.com/office/drawing/2014/main" id="{CDE18DF4-2D01-4155-987E-F4378F191B0F}"/>
              </a:ext>
            </a:extLst>
          </p:cNvPr>
          <p:cNvSpPr/>
          <p:nvPr/>
        </p:nvSpPr>
        <p:spPr>
          <a:xfrm>
            <a:off x="7798129" y="3100135"/>
            <a:ext cx="4159250" cy="294913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Arial Rounded MT Bold" panose="020F0704030504030204" pitchFamily="34" charset="0"/>
              </a:rPr>
              <a:t>Spiegazione art.5 «</a:t>
            </a:r>
            <a:r>
              <a:rPr lang="it-IT" b="1" dirty="0">
                <a:solidFill>
                  <a:schemeClr val="tx1"/>
                </a:solidFill>
                <a:latin typeface="Arial Rounded MT Bold" panose="020F0704030504030204" pitchFamily="34" charset="0"/>
              </a:rPr>
              <a:t>Funzioni di osservatorio</a:t>
            </a:r>
            <a:r>
              <a:rPr lang="it-IT" dirty="0">
                <a:latin typeface="Arial Rounded MT Bold" panose="020F0704030504030204" pitchFamily="34" charset="0"/>
              </a:rPr>
              <a:t>» - Franco Zavatti</a:t>
            </a:r>
          </a:p>
        </p:txBody>
      </p:sp>
    </p:spTree>
    <p:extLst>
      <p:ext uri="{BB962C8B-B14F-4D97-AF65-F5344CB8AC3E}">
        <p14:creationId xmlns:p14="http://schemas.microsoft.com/office/powerpoint/2010/main" val="100545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5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A51C80-F137-4EC6-99F9-65233BFE3DF7}"/>
              </a:ext>
            </a:extLst>
          </p:cNvPr>
          <p:cNvSpPr>
            <a:spLocks noGrp="1"/>
          </p:cNvSpPr>
          <p:nvPr>
            <p:ph type="title"/>
          </p:nvPr>
        </p:nvSpPr>
        <p:spPr>
          <a:xfrm>
            <a:off x="0" y="131424"/>
            <a:ext cx="12192000" cy="1514475"/>
          </a:xfrm>
        </p:spPr>
        <p:txBody>
          <a:bodyPr>
            <a:noAutofit/>
          </a:bodyPr>
          <a:lstStyle/>
          <a:p>
            <a:pPr algn="ctr"/>
            <a:r>
              <a:rPr lang="it-IT" sz="4400" dirty="0">
                <a:solidFill>
                  <a:srgbClr val="FF0000"/>
                </a:solidFill>
              </a:rPr>
              <a:t>Articolo 8</a:t>
            </a:r>
            <a:r>
              <a:rPr lang="it-IT" sz="4400" dirty="0"/>
              <a:t>: </a:t>
            </a:r>
            <a:r>
              <a:rPr lang="it-IT" sz="4400" cap="none" dirty="0"/>
              <a:t>Iniziative per la promozione della cultura della legalità e la trasparenza nelle società a partecipazione pubblica</a:t>
            </a:r>
            <a:endParaRPr lang="it-IT" sz="4400" dirty="0"/>
          </a:p>
        </p:txBody>
      </p:sp>
      <p:sp>
        <p:nvSpPr>
          <p:cNvPr id="3" name="Segnaposto contenuto 2">
            <a:extLst>
              <a:ext uri="{FF2B5EF4-FFF2-40B4-BE49-F238E27FC236}">
                <a16:creationId xmlns:a16="http://schemas.microsoft.com/office/drawing/2014/main" id="{2DD8E876-63E7-41B7-9E3F-635439B8B1DF}"/>
              </a:ext>
            </a:extLst>
          </p:cNvPr>
          <p:cNvSpPr>
            <a:spLocks noGrp="1"/>
          </p:cNvSpPr>
          <p:nvPr>
            <p:ph idx="1"/>
          </p:nvPr>
        </p:nvSpPr>
        <p:spPr>
          <a:xfrm>
            <a:off x="103695" y="1645899"/>
            <a:ext cx="11943761" cy="1514475"/>
          </a:xfrm>
        </p:spPr>
        <p:txBody>
          <a:bodyPr/>
          <a:lstStyle/>
          <a:p>
            <a:pPr marL="0" indent="0" algn="ctr">
              <a:buNone/>
            </a:pPr>
            <a:r>
              <a:rPr lang="it-IT" dirty="0"/>
              <a:t>La Regione Emilia Romagna promuove accordi con le </a:t>
            </a:r>
            <a:r>
              <a:rPr lang="it-IT" b="1" dirty="0"/>
              <a:t>società a partecipazione pubblica</a:t>
            </a:r>
            <a:r>
              <a:rPr lang="it-IT" dirty="0"/>
              <a:t>, parziale o totale, maggioritaria o minoritaria, volti a rafforzare la prevenzione primaria e secondaria relativamente alla materia dei </a:t>
            </a:r>
            <a:r>
              <a:rPr lang="it-IT" b="1" dirty="0"/>
              <a:t>pubblici appalti</a:t>
            </a:r>
            <a:r>
              <a:rPr lang="it-IT" dirty="0"/>
              <a:t>, a promuovere e diffondere la </a:t>
            </a:r>
            <a:r>
              <a:rPr lang="it-IT" b="1" dirty="0"/>
              <a:t>cultura della legalità </a:t>
            </a:r>
            <a:r>
              <a:rPr lang="it-IT" dirty="0"/>
              <a:t>e del contrasto alle </a:t>
            </a:r>
            <a:r>
              <a:rPr lang="it-IT" b="1" dirty="0"/>
              <a:t>infiltrazioni mafiose </a:t>
            </a:r>
            <a:r>
              <a:rPr lang="it-IT" dirty="0"/>
              <a:t>e alla </a:t>
            </a:r>
            <a:r>
              <a:rPr lang="it-IT" b="1" dirty="0"/>
              <a:t>corruzione</a:t>
            </a:r>
            <a:r>
              <a:rPr lang="it-IT" dirty="0"/>
              <a:t>, a sostenere l'adozione di buone pratiche in materia di </a:t>
            </a:r>
            <a:r>
              <a:rPr lang="it-IT" b="1" dirty="0"/>
              <a:t>trasparenza</a:t>
            </a:r>
            <a:r>
              <a:rPr lang="it-IT" dirty="0"/>
              <a:t> e </a:t>
            </a:r>
            <a:r>
              <a:rPr lang="it-IT" b="1" dirty="0"/>
              <a:t>responsabilità sociale</a:t>
            </a:r>
            <a:r>
              <a:rPr lang="it-IT" dirty="0"/>
              <a:t>.</a:t>
            </a:r>
          </a:p>
        </p:txBody>
      </p:sp>
      <p:graphicFrame>
        <p:nvGraphicFramePr>
          <p:cNvPr id="4" name="Tabella 3">
            <a:extLst>
              <a:ext uri="{FF2B5EF4-FFF2-40B4-BE49-F238E27FC236}">
                <a16:creationId xmlns:a16="http://schemas.microsoft.com/office/drawing/2014/main" id="{5E0FB554-7841-440A-8FA3-E5B1E91C99AF}"/>
              </a:ext>
            </a:extLst>
          </p:cNvPr>
          <p:cNvGraphicFramePr>
            <a:graphicFrameLocks noGrp="1"/>
          </p:cNvGraphicFramePr>
          <p:nvPr>
            <p:extLst>
              <p:ext uri="{D42A27DB-BD31-4B8C-83A1-F6EECF244321}">
                <p14:modId xmlns:p14="http://schemas.microsoft.com/office/powerpoint/2010/main" val="1035891858"/>
              </p:ext>
            </p:extLst>
          </p:nvPr>
        </p:nvGraphicFramePr>
        <p:xfrm>
          <a:off x="367835" y="3614256"/>
          <a:ext cx="11588306" cy="3112320"/>
        </p:xfrm>
        <a:graphic>
          <a:graphicData uri="http://schemas.openxmlformats.org/drawingml/2006/table">
            <a:tbl>
              <a:tblPr firstRow="1" bandRow="1">
                <a:tableStyleId>{5940675A-B579-460E-94D1-54222C63F5DA}</a:tableStyleId>
              </a:tblPr>
              <a:tblGrid>
                <a:gridCol w="5794153">
                  <a:extLst>
                    <a:ext uri="{9D8B030D-6E8A-4147-A177-3AD203B41FA5}">
                      <a16:colId xmlns:a16="http://schemas.microsoft.com/office/drawing/2014/main" val="3661888104"/>
                    </a:ext>
                  </a:extLst>
                </a:gridCol>
                <a:gridCol w="5794153">
                  <a:extLst>
                    <a:ext uri="{9D8B030D-6E8A-4147-A177-3AD203B41FA5}">
                      <a16:colId xmlns:a16="http://schemas.microsoft.com/office/drawing/2014/main" val="507681016"/>
                    </a:ext>
                  </a:extLst>
                </a:gridCol>
              </a:tblGrid>
              <a:tr h="460560">
                <a:tc>
                  <a:txBody>
                    <a:bodyPr/>
                    <a:lstStyle/>
                    <a:p>
                      <a:pPr algn="ctr"/>
                      <a:r>
                        <a:rPr lang="it-IT" sz="2400" b="1" dirty="0">
                          <a:latin typeface="MV Boli" panose="02000500030200090000" pitchFamily="2" charset="0"/>
                          <a:cs typeface="MV Boli" panose="02000500030200090000" pitchFamily="2" charset="0"/>
                        </a:rPr>
                        <a:t>Termine</a:t>
                      </a:r>
                      <a:r>
                        <a:rPr lang="it-IT" sz="2400" dirty="0"/>
                        <a:t> </a:t>
                      </a:r>
                    </a:p>
                  </a:txBody>
                  <a:tcPr>
                    <a:solidFill>
                      <a:srgbClr val="00B050"/>
                    </a:solidFill>
                  </a:tcPr>
                </a:tc>
                <a:tc>
                  <a:txBody>
                    <a:bodyPr/>
                    <a:lstStyle/>
                    <a:p>
                      <a:pPr algn="ctr"/>
                      <a:r>
                        <a:rPr lang="it-IT" sz="2400" b="1" dirty="0">
                          <a:latin typeface="MV Boli" panose="02000500030200090000" pitchFamily="2" charset="0"/>
                          <a:cs typeface="MV Boli" panose="02000500030200090000" pitchFamily="2" charset="0"/>
                        </a:rPr>
                        <a:t>Spiegazione </a:t>
                      </a:r>
                    </a:p>
                  </a:txBody>
                  <a:tcPr>
                    <a:solidFill>
                      <a:srgbClr val="00B050"/>
                    </a:solidFill>
                  </a:tcPr>
                </a:tc>
                <a:extLst>
                  <a:ext uri="{0D108BD9-81ED-4DB2-BD59-A6C34878D82A}">
                    <a16:rowId xmlns:a16="http://schemas.microsoft.com/office/drawing/2014/main" val="1742512620"/>
                  </a:ext>
                </a:extLst>
              </a:tr>
              <a:tr h="330249">
                <a:tc>
                  <a:txBody>
                    <a:bodyPr/>
                    <a:lstStyle/>
                    <a:p>
                      <a:pPr marL="285750" indent="-285750">
                        <a:buFont typeface="Wingdings" panose="05000000000000000000" pitchFamily="2" charset="2"/>
                        <a:buChar char="ü"/>
                      </a:pPr>
                      <a:r>
                        <a:rPr lang="it-IT" b="0" dirty="0">
                          <a:latin typeface="Arial Rounded MT Bold" panose="020F0704030504030204" pitchFamily="34" charset="0"/>
                        </a:rPr>
                        <a:t>Società a partecipazione pubblica</a:t>
                      </a:r>
                    </a:p>
                  </a:txBody>
                  <a:tcPr>
                    <a:noFill/>
                  </a:tcPr>
                </a:tc>
                <a:tc>
                  <a:txBody>
                    <a:bodyPr/>
                    <a:lstStyle/>
                    <a:p>
                      <a:r>
                        <a:rPr lang="it-IT" sz="1800" b="1" i="0" kern="1200" dirty="0">
                          <a:solidFill>
                            <a:schemeClr val="tx1"/>
                          </a:solidFill>
                          <a:effectLst/>
                          <a:latin typeface="+mn-lt"/>
                          <a:ea typeface="+mn-ea"/>
                          <a:cs typeface="+mn-cs"/>
                        </a:rPr>
                        <a:t>Società di capitali </a:t>
                      </a:r>
                      <a:r>
                        <a:rPr lang="it-IT" sz="1800" b="0" i="0" kern="1200" dirty="0">
                          <a:solidFill>
                            <a:schemeClr val="tx1"/>
                          </a:solidFill>
                          <a:effectLst/>
                          <a:latin typeface="+mn-lt"/>
                          <a:ea typeface="+mn-ea"/>
                          <a:cs typeface="+mn-cs"/>
                        </a:rPr>
                        <a:t>di diritto comune, di cui lo Stato o altro ente pubblico detiene una partecipazione che può essere </a:t>
                      </a:r>
                      <a:r>
                        <a:rPr lang="it-IT" sz="1800" b="0" i="1" kern="1200" dirty="0">
                          <a:solidFill>
                            <a:schemeClr val="tx1"/>
                          </a:solidFill>
                          <a:effectLst/>
                          <a:latin typeface="+mn-lt"/>
                          <a:ea typeface="+mn-ea"/>
                          <a:cs typeface="+mn-cs"/>
                        </a:rPr>
                        <a:t>totalitaria</a:t>
                      </a:r>
                      <a:r>
                        <a:rPr lang="it-IT" sz="1800" b="0" i="0" kern="1200" dirty="0">
                          <a:solidFill>
                            <a:schemeClr val="tx1"/>
                          </a:solidFill>
                          <a:effectLst/>
                          <a:latin typeface="+mn-lt"/>
                          <a:ea typeface="+mn-ea"/>
                          <a:cs typeface="+mn-cs"/>
                        </a:rPr>
                        <a:t> (azionariato di Stato), di </a:t>
                      </a:r>
                      <a:r>
                        <a:rPr lang="it-IT" sz="1800" b="0" i="1" kern="1200" dirty="0">
                          <a:solidFill>
                            <a:schemeClr val="tx1"/>
                          </a:solidFill>
                          <a:effectLst/>
                          <a:latin typeface="+mn-lt"/>
                          <a:ea typeface="+mn-ea"/>
                          <a:cs typeface="+mn-cs"/>
                        </a:rPr>
                        <a:t>maggioranza</a:t>
                      </a:r>
                      <a:r>
                        <a:rPr lang="it-IT" sz="1800" b="0" i="0" kern="1200" dirty="0">
                          <a:solidFill>
                            <a:schemeClr val="tx1"/>
                          </a:solidFill>
                          <a:effectLst/>
                          <a:latin typeface="+mn-lt"/>
                          <a:ea typeface="+mn-ea"/>
                          <a:cs typeface="+mn-cs"/>
                        </a:rPr>
                        <a:t> o di </a:t>
                      </a:r>
                      <a:r>
                        <a:rPr lang="it-IT" sz="1800" b="0" i="1" kern="1200" dirty="0">
                          <a:solidFill>
                            <a:schemeClr val="tx1"/>
                          </a:solidFill>
                          <a:effectLst/>
                          <a:latin typeface="+mn-lt"/>
                          <a:ea typeface="+mn-ea"/>
                          <a:cs typeface="+mn-cs"/>
                        </a:rPr>
                        <a:t>minoranza</a:t>
                      </a:r>
                      <a:r>
                        <a:rPr lang="it-IT" sz="1800" b="0" i="0" kern="1200" dirty="0">
                          <a:solidFill>
                            <a:schemeClr val="tx1"/>
                          </a:solidFill>
                          <a:effectLst/>
                          <a:latin typeface="+mn-lt"/>
                          <a:ea typeface="+mn-ea"/>
                          <a:cs typeface="+mn-cs"/>
                        </a:rPr>
                        <a:t> (società mista).</a:t>
                      </a:r>
                      <a:endParaRPr lang="it-IT" dirty="0"/>
                    </a:p>
                  </a:txBody>
                  <a:tcPr>
                    <a:noFill/>
                  </a:tcPr>
                </a:tc>
                <a:extLst>
                  <a:ext uri="{0D108BD9-81ED-4DB2-BD59-A6C34878D82A}">
                    <a16:rowId xmlns:a16="http://schemas.microsoft.com/office/drawing/2014/main" val="3822287115"/>
                  </a:ext>
                </a:extLst>
              </a:tr>
              <a:tr h="342322">
                <a:tc>
                  <a:txBody>
                    <a:bodyPr/>
                    <a:lstStyle/>
                    <a:p>
                      <a:pPr marL="342900" indent="-342900">
                        <a:buFont typeface="Wingdings" panose="05000000000000000000" pitchFamily="2" charset="2"/>
                        <a:buChar char="ü"/>
                      </a:pPr>
                      <a:r>
                        <a:rPr lang="it-IT" b="0" dirty="0">
                          <a:latin typeface="Arial Rounded MT Bold" panose="020F0704030504030204" pitchFamily="34" charset="0"/>
                        </a:rPr>
                        <a:t>Pubblici appalti</a:t>
                      </a:r>
                    </a:p>
                  </a:txBody>
                  <a:tcPr>
                    <a:noFill/>
                  </a:tcPr>
                </a:tc>
                <a:tc>
                  <a:txBody>
                    <a:bodyPr/>
                    <a:lstStyle/>
                    <a:p>
                      <a:r>
                        <a:rPr lang="it-IT" sz="1800" b="1" i="0" kern="1200" dirty="0">
                          <a:solidFill>
                            <a:schemeClr val="tx1"/>
                          </a:solidFill>
                          <a:effectLst/>
                          <a:latin typeface="+mn-lt"/>
                          <a:ea typeface="+mn-ea"/>
                          <a:cs typeface="+mn-cs"/>
                        </a:rPr>
                        <a:t>Contratto a titolo oneroso</a:t>
                      </a:r>
                      <a:r>
                        <a:rPr lang="it-IT" sz="1800" b="0" i="0" kern="1200" dirty="0">
                          <a:solidFill>
                            <a:schemeClr val="tx1"/>
                          </a:solidFill>
                          <a:effectLst/>
                          <a:latin typeface="+mn-lt"/>
                          <a:ea typeface="+mn-ea"/>
                          <a:cs typeface="+mn-cs"/>
                        </a:rPr>
                        <a:t> stipulato per iscritto tra uno o più operatori economici e una o più amministrazioni aggiudicatrici avente per oggetto l'esecuzione di lavori, la fornitura di prodotti o la prestazione di servizi.</a:t>
                      </a:r>
                      <a:endParaRPr lang="it-IT" dirty="0">
                        <a:solidFill>
                          <a:schemeClr val="tx1"/>
                        </a:solidFill>
                      </a:endParaRPr>
                    </a:p>
                  </a:txBody>
                  <a:tcPr>
                    <a:noFill/>
                  </a:tcPr>
                </a:tc>
                <a:extLst>
                  <a:ext uri="{0D108BD9-81ED-4DB2-BD59-A6C34878D82A}">
                    <a16:rowId xmlns:a16="http://schemas.microsoft.com/office/drawing/2014/main" val="2819938495"/>
                  </a:ext>
                </a:extLst>
              </a:tr>
            </a:tbl>
          </a:graphicData>
        </a:graphic>
      </p:graphicFrame>
    </p:spTree>
    <p:extLst>
      <p:ext uri="{BB962C8B-B14F-4D97-AF65-F5344CB8AC3E}">
        <p14:creationId xmlns:p14="http://schemas.microsoft.com/office/powerpoint/2010/main" val="300868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a:extLst>
              <a:ext uri="{FF2B5EF4-FFF2-40B4-BE49-F238E27FC236}">
                <a16:creationId xmlns:a16="http://schemas.microsoft.com/office/drawing/2014/main" id="{B6835D44-AEB8-4092-BA26-CAF75E333FD9}"/>
              </a:ext>
            </a:extLst>
          </p:cNvPr>
          <p:cNvGraphicFramePr>
            <a:graphicFrameLocks noGrp="1"/>
          </p:cNvGraphicFramePr>
          <p:nvPr>
            <p:extLst>
              <p:ext uri="{D42A27DB-BD31-4B8C-83A1-F6EECF244321}">
                <p14:modId xmlns:p14="http://schemas.microsoft.com/office/powerpoint/2010/main" val="1986687845"/>
              </p:ext>
            </p:extLst>
          </p:nvPr>
        </p:nvGraphicFramePr>
        <p:xfrm>
          <a:off x="409254" y="942654"/>
          <a:ext cx="11373492" cy="4524891"/>
        </p:xfrm>
        <a:graphic>
          <a:graphicData uri="http://schemas.openxmlformats.org/drawingml/2006/table">
            <a:tbl>
              <a:tblPr firstRow="1" bandRow="1">
                <a:tableStyleId>{5940675A-B579-460E-94D1-54222C63F5DA}</a:tableStyleId>
              </a:tblPr>
              <a:tblGrid>
                <a:gridCol w="5686746">
                  <a:extLst>
                    <a:ext uri="{9D8B030D-6E8A-4147-A177-3AD203B41FA5}">
                      <a16:colId xmlns:a16="http://schemas.microsoft.com/office/drawing/2014/main" val="3655427379"/>
                    </a:ext>
                  </a:extLst>
                </a:gridCol>
                <a:gridCol w="5686746">
                  <a:extLst>
                    <a:ext uri="{9D8B030D-6E8A-4147-A177-3AD203B41FA5}">
                      <a16:colId xmlns:a16="http://schemas.microsoft.com/office/drawing/2014/main" val="1213136846"/>
                    </a:ext>
                  </a:extLst>
                </a:gridCol>
              </a:tblGrid>
              <a:tr h="736610">
                <a:tc>
                  <a:txBody>
                    <a:bodyPr/>
                    <a:lstStyle/>
                    <a:p>
                      <a:pPr marL="285750" indent="-285750">
                        <a:buFont typeface="Wingdings" panose="05000000000000000000" pitchFamily="2" charset="2"/>
                        <a:buChar char="ü"/>
                      </a:pPr>
                      <a:r>
                        <a:rPr lang="it-IT" b="0" dirty="0">
                          <a:latin typeface="Arial Rounded MT Bold" panose="020F0704030504030204" pitchFamily="34" charset="0"/>
                        </a:rPr>
                        <a:t>Infiltrazioni mafiose</a:t>
                      </a:r>
                    </a:p>
                  </a:txBody>
                  <a:tcPr>
                    <a:noFill/>
                  </a:tcPr>
                </a:tc>
                <a:tc>
                  <a:txBody>
                    <a:bodyPr/>
                    <a:lstStyle/>
                    <a:p>
                      <a:r>
                        <a:rPr lang="it-IT" sz="1800" b="0" i="0" kern="1200" dirty="0">
                          <a:solidFill>
                            <a:schemeClr val="tx1"/>
                          </a:solidFill>
                          <a:effectLst/>
                          <a:latin typeface="+mn-lt"/>
                          <a:ea typeface="+mn-ea"/>
                          <a:cs typeface="+mn-cs"/>
                        </a:rPr>
                        <a:t>Presenza all’interno degli organi di una persona giuridica privata di un soggetto legato alla mafia.</a:t>
                      </a:r>
                      <a:endParaRPr lang="it-IT" dirty="0"/>
                    </a:p>
                  </a:txBody>
                  <a:tcPr>
                    <a:noFill/>
                  </a:tcPr>
                </a:tc>
                <a:extLst>
                  <a:ext uri="{0D108BD9-81ED-4DB2-BD59-A6C34878D82A}">
                    <a16:rowId xmlns:a16="http://schemas.microsoft.com/office/drawing/2014/main" val="1041861964"/>
                  </a:ext>
                </a:extLst>
              </a:tr>
              <a:tr h="1052300">
                <a:tc>
                  <a:txBody>
                    <a:bodyPr/>
                    <a:lstStyle/>
                    <a:p>
                      <a:pPr marL="285750" indent="-285750">
                        <a:buFont typeface="Wingdings" panose="05000000000000000000" pitchFamily="2" charset="2"/>
                        <a:buChar char="ü"/>
                      </a:pPr>
                      <a:r>
                        <a:rPr lang="it-IT" b="0" dirty="0">
                          <a:latin typeface="Arial Rounded MT Bold" panose="020F0704030504030204" pitchFamily="34" charset="0"/>
                        </a:rPr>
                        <a:t>Corruzione</a:t>
                      </a:r>
                    </a:p>
                  </a:txBody>
                  <a:tcPr>
                    <a:noFill/>
                  </a:tcPr>
                </a:tc>
                <a:tc>
                  <a:txBody>
                    <a:bodyPr/>
                    <a:lstStyle/>
                    <a:p>
                      <a:r>
                        <a:rPr lang="it-IT" sz="1800" b="0" i="0" kern="1200" dirty="0">
                          <a:solidFill>
                            <a:schemeClr val="tx1"/>
                          </a:solidFill>
                          <a:effectLst/>
                          <a:latin typeface="+mn-lt"/>
                          <a:ea typeface="+mn-ea"/>
                          <a:cs typeface="+mn-cs"/>
                        </a:rPr>
                        <a:t>Condotta propria del pubblico ufficiale che riceve, denaro (detta tangente) o altre utilità che non gli sono dovute, creando spesso un danno economico.</a:t>
                      </a:r>
                      <a:endParaRPr lang="it-IT" dirty="0"/>
                    </a:p>
                  </a:txBody>
                  <a:tcPr>
                    <a:noFill/>
                  </a:tcPr>
                </a:tc>
                <a:extLst>
                  <a:ext uri="{0D108BD9-81ED-4DB2-BD59-A6C34878D82A}">
                    <a16:rowId xmlns:a16="http://schemas.microsoft.com/office/drawing/2014/main" val="1997558479"/>
                  </a:ext>
                </a:extLst>
              </a:tr>
              <a:tr h="1052300">
                <a:tc>
                  <a:txBody>
                    <a:bodyPr/>
                    <a:lstStyle/>
                    <a:p>
                      <a:pPr marL="285750" indent="-285750">
                        <a:buFont typeface="Wingdings" panose="05000000000000000000" pitchFamily="2" charset="2"/>
                        <a:buChar char="ü"/>
                      </a:pPr>
                      <a:r>
                        <a:rPr lang="it-IT" b="0" dirty="0">
                          <a:latin typeface="Arial Rounded MT Bold" panose="020F0704030504030204" pitchFamily="34" charset="0"/>
                        </a:rPr>
                        <a:t>Trasparenza</a:t>
                      </a:r>
                    </a:p>
                  </a:txBody>
                  <a:tcPr>
                    <a:noFill/>
                  </a:tcPr>
                </a:tc>
                <a:tc>
                  <a:txBody>
                    <a:bodyPr/>
                    <a:lstStyle/>
                    <a:p>
                      <a:r>
                        <a:rPr lang="it-IT" sz="1800" b="0" i="0" kern="1200" dirty="0">
                          <a:solidFill>
                            <a:schemeClr val="tx1"/>
                          </a:solidFill>
                          <a:effectLst/>
                          <a:latin typeface="+mn-lt"/>
                          <a:ea typeface="+mn-ea"/>
                          <a:cs typeface="+mn-cs"/>
                        </a:rPr>
                        <a:t>Diritto del cittadino ad essere informato e a partecipare ai procedimenti amministrativi che lo riguardano.</a:t>
                      </a:r>
                      <a:endParaRPr lang="it-IT" dirty="0"/>
                    </a:p>
                  </a:txBody>
                  <a:tcPr>
                    <a:noFill/>
                  </a:tcPr>
                </a:tc>
                <a:extLst>
                  <a:ext uri="{0D108BD9-81ED-4DB2-BD59-A6C34878D82A}">
                    <a16:rowId xmlns:a16="http://schemas.microsoft.com/office/drawing/2014/main" val="1821840043"/>
                  </a:ext>
                </a:extLst>
              </a:tr>
              <a:tr h="1683681">
                <a:tc>
                  <a:txBody>
                    <a:bodyPr/>
                    <a:lstStyle/>
                    <a:p>
                      <a:pPr marL="285750" indent="-285750">
                        <a:buFont typeface="Wingdings" panose="05000000000000000000" pitchFamily="2" charset="2"/>
                        <a:buChar char="ü"/>
                      </a:pPr>
                      <a:r>
                        <a:rPr lang="it-IT" b="0" dirty="0">
                          <a:latin typeface="Arial Rounded MT Bold" panose="020F0704030504030204" pitchFamily="34" charset="0"/>
                        </a:rPr>
                        <a:t>Responsabilità sociale</a:t>
                      </a:r>
                    </a:p>
                  </a:txBody>
                  <a:tcPr>
                    <a:noFill/>
                  </a:tcPr>
                </a:tc>
                <a:tc>
                  <a:txBody>
                    <a:bodyPr/>
                    <a:lstStyle/>
                    <a:p>
                      <a:r>
                        <a:rPr lang="it-IT" dirty="0"/>
                        <a:t>Nuova sensibilità dell’imprenditore per le conseguenze ambientali del proprio agire, a cui corrisponde un modo di gestire l’impresa attento a determinati valori e non esclusivamente alla logica del profitto.</a:t>
                      </a:r>
                    </a:p>
                  </a:txBody>
                  <a:tcPr>
                    <a:noFill/>
                  </a:tcPr>
                </a:tc>
                <a:extLst>
                  <a:ext uri="{0D108BD9-81ED-4DB2-BD59-A6C34878D82A}">
                    <a16:rowId xmlns:a16="http://schemas.microsoft.com/office/drawing/2014/main" val="3941270455"/>
                  </a:ext>
                </a:extLst>
              </a:tr>
            </a:tbl>
          </a:graphicData>
        </a:graphic>
      </p:graphicFrame>
      <p:graphicFrame>
        <p:nvGraphicFramePr>
          <p:cNvPr id="6" name="Tabella 5">
            <a:extLst>
              <a:ext uri="{FF2B5EF4-FFF2-40B4-BE49-F238E27FC236}">
                <a16:creationId xmlns:a16="http://schemas.microsoft.com/office/drawing/2014/main" id="{69F0B7FC-1842-4C3A-B96B-28D99F8A66DF}"/>
              </a:ext>
            </a:extLst>
          </p:cNvPr>
          <p:cNvGraphicFramePr>
            <a:graphicFrameLocks noGrp="1"/>
          </p:cNvGraphicFramePr>
          <p:nvPr>
            <p:extLst>
              <p:ext uri="{D42A27DB-BD31-4B8C-83A1-F6EECF244321}">
                <p14:modId xmlns:p14="http://schemas.microsoft.com/office/powerpoint/2010/main" val="4066572892"/>
              </p:ext>
            </p:extLst>
          </p:nvPr>
        </p:nvGraphicFramePr>
        <p:xfrm>
          <a:off x="409254" y="482094"/>
          <a:ext cx="11373492" cy="460560"/>
        </p:xfrm>
        <a:graphic>
          <a:graphicData uri="http://schemas.openxmlformats.org/drawingml/2006/table">
            <a:tbl>
              <a:tblPr firstRow="1" bandRow="1">
                <a:tableStyleId>{5940675A-B579-460E-94D1-54222C63F5DA}</a:tableStyleId>
              </a:tblPr>
              <a:tblGrid>
                <a:gridCol w="5686746">
                  <a:extLst>
                    <a:ext uri="{9D8B030D-6E8A-4147-A177-3AD203B41FA5}">
                      <a16:colId xmlns:a16="http://schemas.microsoft.com/office/drawing/2014/main" val="337543931"/>
                    </a:ext>
                  </a:extLst>
                </a:gridCol>
                <a:gridCol w="5686746">
                  <a:extLst>
                    <a:ext uri="{9D8B030D-6E8A-4147-A177-3AD203B41FA5}">
                      <a16:colId xmlns:a16="http://schemas.microsoft.com/office/drawing/2014/main" val="3083960778"/>
                    </a:ext>
                  </a:extLst>
                </a:gridCol>
              </a:tblGrid>
              <a:tr h="460560">
                <a:tc>
                  <a:txBody>
                    <a:bodyPr/>
                    <a:lstStyle/>
                    <a:p>
                      <a:pPr algn="ctr"/>
                      <a:r>
                        <a:rPr lang="it-IT" sz="2400" b="1" dirty="0">
                          <a:latin typeface="MV Boli" panose="02000500030200090000" pitchFamily="2" charset="0"/>
                          <a:cs typeface="MV Boli" panose="02000500030200090000" pitchFamily="2" charset="0"/>
                        </a:rPr>
                        <a:t>Termine</a:t>
                      </a:r>
                      <a:r>
                        <a:rPr lang="it-IT" sz="2400" dirty="0"/>
                        <a:t> </a:t>
                      </a:r>
                    </a:p>
                  </a:txBody>
                  <a:tcPr>
                    <a:solidFill>
                      <a:srgbClr val="00B050"/>
                    </a:solidFill>
                  </a:tcPr>
                </a:tc>
                <a:tc>
                  <a:txBody>
                    <a:bodyPr/>
                    <a:lstStyle/>
                    <a:p>
                      <a:pPr algn="ctr"/>
                      <a:r>
                        <a:rPr lang="it-IT" sz="2400" b="1" dirty="0">
                          <a:latin typeface="MV Boli" panose="02000500030200090000" pitchFamily="2" charset="0"/>
                          <a:cs typeface="MV Boli" panose="02000500030200090000" pitchFamily="2" charset="0"/>
                        </a:rPr>
                        <a:t>Spiegazione </a:t>
                      </a:r>
                    </a:p>
                  </a:txBody>
                  <a:tcPr>
                    <a:solidFill>
                      <a:srgbClr val="00B050"/>
                    </a:solidFill>
                  </a:tcPr>
                </a:tc>
                <a:extLst>
                  <a:ext uri="{0D108BD9-81ED-4DB2-BD59-A6C34878D82A}">
                    <a16:rowId xmlns:a16="http://schemas.microsoft.com/office/drawing/2014/main" val="1243753733"/>
                  </a:ext>
                </a:extLst>
              </a:tr>
            </a:tbl>
          </a:graphicData>
        </a:graphic>
      </p:graphicFrame>
    </p:spTree>
    <p:extLst>
      <p:ext uri="{BB962C8B-B14F-4D97-AF65-F5344CB8AC3E}">
        <p14:creationId xmlns:p14="http://schemas.microsoft.com/office/powerpoint/2010/main" val="941974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BA9CC9-D427-4131-A73E-B293D1F633C9}"/>
              </a:ext>
            </a:extLst>
          </p:cNvPr>
          <p:cNvSpPr>
            <a:spLocks noGrp="1"/>
          </p:cNvSpPr>
          <p:nvPr>
            <p:ph type="title"/>
          </p:nvPr>
        </p:nvSpPr>
        <p:spPr>
          <a:xfrm>
            <a:off x="1069848" y="484632"/>
            <a:ext cx="10058400" cy="944118"/>
          </a:xfrm>
        </p:spPr>
        <p:txBody>
          <a:bodyPr/>
          <a:lstStyle/>
          <a:p>
            <a:pPr algn="ctr"/>
            <a:r>
              <a:rPr lang="it-IT" dirty="0"/>
              <a:t>Mafia e mafia emiliana </a:t>
            </a:r>
          </a:p>
        </p:txBody>
      </p:sp>
      <p:sp>
        <p:nvSpPr>
          <p:cNvPr id="3" name="Segnaposto contenuto 2">
            <a:extLst>
              <a:ext uri="{FF2B5EF4-FFF2-40B4-BE49-F238E27FC236}">
                <a16:creationId xmlns:a16="http://schemas.microsoft.com/office/drawing/2014/main" id="{2EABCCE6-44A3-406C-A6A6-A569F7F77C9B}"/>
              </a:ext>
            </a:extLst>
          </p:cNvPr>
          <p:cNvSpPr>
            <a:spLocks noGrp="1"/>
          </p:cNvSpPr>
          <p:nvPr>
            <p:ph idx="1"/>
          </p:nvPr>
        </p:nvSpPr>
        <p:spPr>
          <a:xfrm>
            <a:off x="685800" y="1428750"/>
            <a:ext cx="11049000" cy="4944618"/>
          </a:xfrm>
        </p:spPr>
        <p:txBody>
          <a:bodyPr>
            <a:normAutofit/>
          </a:bodyPr>
          <a:lstStyle/>
          <a:p>
            <a:pPr marL="0" indent="0" algn="ctr">
              <a:buNone/>
            </a:pPr>
            <a:r>
              <a:rPr lang="it-IT" sz="2400" i="1" dirty="0">
                <a:effectLst>
                  <a:outerShdw blurRad="38100" dist="38100" dir="2700000" algn="tl">
                    <a:srgbClr val="000000">
                      <a:alpha val="43137"/>
                    </a:srgbClr>
                  </a:outerShdw>
                </a:effectLst>
              </a:rPr>
              <a:t>«Se si guarda la mafia in modo schematico e superficiale, chiedendosi davanti ad ogni fatto se esso sia mafioso o meno, si rischia di non vederla mai la mafia: è necessario vedere in modo più concreto se tali fatti hanno a che fare con economia legale o illegale».</a:t>
            </a:r>
          </a:p>
          <a:p>
            <a:pPr marL="0" indent="0" algn="ctr">
              <a:buNone/>
            </a:pPr>
            <a:endParaRPr lang="it-IT" sz="400" b="1" dirty="0">
              <a:solidFill>
                <a:srgbClr val="FF0000"/>
              </a:solidFill>
            </a:endParaRPr>
          </a:p>
          <a:p>
            <a:pPr marL="0" indent="0" algn="ctr">
              <a:buNone/>
            </a:pPr>
            <a:r>
              <a:rPr lang="it-IT" sz="2400" b="1" dirty="0">
                <a:solidFill>
                  <a:srgbClr val="FF0000"/>
                </a:solidFill>
              </a:rPr>
              <a:t>CHE COS’È LA MAFIA? </a:t>
            </a:r>
            <a:r>
              <a:rPr lang="it-IT" sz="2400" dirty="0"/>
              <a:t>La MAFIA è una struttura costituita da tanti piccoli fatti che hanno a che fare con l’economia illegale.</a:t>
            </a:r>
          </a:p>
          <a:p>
            <a:pPr marL="0" indent="0" algn="ctr">
              <a:buNone/>
            </a:pPr>
            <a:r>
              <a:rPr lang="it-IT" sz="2400" dirty="0"/>
              <a:t>La </a:t>
            </a:r>
            <a:r>
              <a:rPr lang="it-IT" sz="2400" b="1" dirty="0">
                <a:solidFill>
                  <a:srgbClr val="7030A0"/>
                </a:solidFill>
              </a:rPr>
              <a:t>MAFIA EMILIANA </a:t>
            </a:r>
            <a:r>
              <a:rPr lang="it-IT" sz="2400" dirty="0"/>
              <a:t>è diversa da quella degli altri territori. Essa </a:t>
            </a:r>
            <a:r>
              <a:rPr lang="it-IT" sz="2400" b="1" dirty="0"/>
              <a:t>SEDUCE</a:t>
            </a:r>
            <a:r>
              <a:rPr lang="it-IT" sz="2400" dirty="0"/>
              <a:t> più che intimidire, offrendo soluzioni, contanti, scorciatoie e investendo/comprando (sa dare i «giusti» consigli). </a:t>
            </a:r>
          </a:p>
          <a:p>
            <a:pPr marL="0" indent="0">
              <a:buNone/>
            </a:pPr>
            <a:r>
              <a:rPr lang="it-IT" sz="2400" dirty="0"/>
              <a:t>Negli ultimi dieci anni per le imprese è accresciuta la difficoltà di chiedere prestiti alle banche e ciò ha stimolato la mafia a venire al Nord, in quanto contattata dagli imprenditori stessi.</a:t>
            </a:r>
            <a:endParaRPr lang="it-IT" sz="2200" dirty="0"/>
          </a:p>
          <a:p>
            <a:pPr lvl="1">
              <a:buFont typeface="Wingdings" panose="05000000000000000000" pitchFamily="2" charset="2"/>
              <a:buChar char="v"/>
            </a:pPr>
            <a:endParaRPr lang="it-IT" dirty="0"/>
          </a:p>
          <a:p>
            <a:pPr lvl="1">
              <a:buFont typeface="Wingdings" panose="05000000000000000000" pitchFamily="2" charset="2"/>
              <a:buChar char="v"/>
            </a:pPr>
            <a:endParaRPr lang="it-IT" dirty="0"/>
          </a:p>
        </p:txBody>
      </p:sp>
    </p:spTree>
    <p:extLst>
      <p:ext uri="{BB962C8B-B14F-4D97-AF65-F5344CB8AC3E}">
        <p14:creationId xmlns:p14="http://schemas.microsoft.com/office/powerpoint/2010/main" val="2542028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72E988-2F72-4926-B1D6-B3E657B2AD1D}"/>
              </a:ext>
            </a:extLst>
          </p:cNvPr>
          <p:cNvSpPr>
            <a:spLocks noGrp="1"/>
          </p:cNvSpPr>
          <p:nvPr>
            <p:ph type="title"/>
          </p:nvPr>
        </p:nvSpPr>
        <p:spPr>
          <a:xfrm>
            <a:off x="-7226" y="279148"/>
            <a:ext cx="12192000" cy="1609344"/>
          </a:xfrm>
        </p:spPr>
        <p:txBody>
          <a:bodyPr>
            <a:normAutofit fontScale="90000"/>
          </a:bodyPr>
          <a:lstStyle/>
          <a:p>
            <a:pPr algn="ctr"/>
            <a:r>
              <a:rPr lang="it-IT" sz="5300" dirty="0">
                <a:solidFill>
                  <a:srgbClr val="FF0000"/>
                </a:solidFill>
              </a:rPr>
              <a:t>Articolo 9</a:t>
            </a:r>
            <a:r>
              <a:rPr lang="it-IT" dirty="0"/>
              <a:t>: </a:t>
            </a:r>
            <a:r>
              <a:rPr lang="it-IT" sz="4000" cap="none" dirty="0"/>
              <a:t>Rapporti con le organizzazioni di volontariato e le associazioni operanti nel settore dell’educazione alla legalità, della cittadinanza responsabile e del contrasto alla criminalità organizzata e mafiosa.</a:t>
            </a:r>
            <a:endParaRPr lang="it-IT" dirty="0"/>
          </a:p>
        </p:txBody>
      </p:sp>
      <p:sp>
        <p:nvSpPr>
          <p:cNvPr id="5" name="Rettangolo 4">
            <a:extLst>
              <a:ext uri="{FF2B5EF4-FFF2-40B4-BE49-F238E27FC236}">
                <a16:creationId xmlns:a16="http://schemas.microsoft.com/office/drawing/2014/main" id="{FD5BE6C4-440F-455A-9CF0-B33BE95F236E}"/>
              </a:ext>
            </a:extLst>
          </p:cNvPr>
          <p:cNvSpPr/>
          <p:nvPr/>
        </p:nvSpPr>
        <p:spPr>
          <a:xfrm>
            <a:off x="733425" y="2064186"/>
            <a:ext cx="10763250" cy="1631216"/>
          </a:xfrm>
          <a:prstGeom prst="rect">
            <a:avLst/>
          </a:prstGeom>
        </p:spPr>
        <p:txBody>
          <a:bodyPr wrap="square">
            <a:spAutoFit/>
          </a:bodyPr>
          <a:lstStyle/>
          <a:p>
            <a:pPr algn="ctr"/>
            <a:r>
              <a:rPr lang="it-IT" sz="2000" dirty="0"/>
              <a:t>La Regione promuove e stipula convenzioni con le </a:t>
            </a:r>
            <a:r>
              <a:rPr lang="it-IT" sz="2000" b="1" dirty="0"/>
              <a:t>organizzazioni di volontariato </a:t>
            </a:r>
            <a:r>
              <a:rPr lang="it-IT" sz="2000" dirty="0"/>
              <a:t>e le </a:t>
            </a:r>
            <a:r>
              <a:rPr lang="it-IT" sz="2000" b="1" dirty="0"/>
              <a:t>associazioni di promozione sociale </a:t>
            </a:r>
            <a:r>
              <a:rPr lang="it-IT" sz="2000" dirty="0"/>
              <a:t>operanti nel settore dell'educazione alla legalità, della cittadinanza responsabile e del contrasto alla criminalità organizzata e mafiosa. Per le medesime finalità la Regione promuove altresì </a:t>
            </a:r>
            <a:r>
              <a:rPr lang="it-IT" sz="2000" b="1" u="sng" dirty="0"/>
              <a:t>la stipulazione di convenzioni da parte di questi soggetti con gli enti locali del territorio regionale.</a:t>
            </a:r>
          </a:p>
        </p:txBody>
      </p:sp>
      <p:sp>
        <p:nvSpPr>
          <p:cNvPr id="7" name="Nastro curvo e inclinato in alto 6">
            <a:extLst>
              <a:ext uri="{FF2B5EF4-FFF2-40B4-BE49-F238E27FC236}">
                <a16:creationId xmlns:a16="http://schemas.microsoft.com/office/drawing/2014/main" id="{9D2F390D-AA8D-4276-93E8-54D52967F292}"/>
              </a:ext>
            </a:extLst>
          </p:cNvPr>
          <p:cNvSpPr/>
          <p:nvPr/>
        </p:nvSpPr>
        <p:spPr>
          <a:xfrm>
            <a:off x="548817" y="3826127"/>
            <a:ext cx="10877550" cy="2752725"/>
          </a:xfrm>
          <a:prstGeom prst="ellipseRibbon2">
            <a:avLst/>
          </a:prstGeom>
          <a:gradFill>
            <a:gsLst>
              <a:gs pos="18000">
                <a:schemeClr val="accent1">
                  <a:lumMod val="5000"/>
                  <a:lumOff val="95000"/>
                  <a:alpha val="28000"/>
                </a:schemeClr>
              </a:gs>
              <a:gs pos="90378">
                <a:srgbClr val="002060"/>
              </a:gs>
              <a:gs pos="100000">
                <a:srgbClr val="002060"/>
              </a:gs>
              <a:gs pos="100000">
                <a:srgbClr val="00206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Rettangolo 5">
            <a:extLst>
              <a:ext uri="{FF2B5EF4-FFF2-40B4-BE49-F238E27FC236}">
                <a16:creationId xmlns:a16="http://schemas.microsoft.com/office/drawing/2014/main" id="{8E3840C2-590B-4E92-A3CF-EBDF2183F0D4}"/>
              </a:ext>
            </a:extLst>
          </p:cNvPr>
          <p:cNvSpPr/>
          <p:nvPr/>
        </p:nvSpPr>
        <p:spPr>
          <a:xfrm>
            <a:off x="3225342" y="3871096"/>
            <a:ext cx="5524500" cy="1938992"/>
          </a:xfrm>
          <a:prstGeom prst="rect">
            <a:avLst/>
          </a:prstGeom>
        </p:spPr>
        <p:txBody>
          <a:bodyPr wrap="square">
            <a:spAutoFit/>
          </a:bodyPr>
          <a:lstStyle/>
          <a:p>
            <a:pPr algn="ctr"/>
            <a:r>
              <a:rPr lang="it-IT" sz="2000" b="1" i="1" dirty="0">
                <a:latin typeface="Goudy Old Style" panose="02020502050305020303" pitchFamily="18" charset="0"/>
              </a:rPr>
              <a:t>La </a:t>
            </a:r>
            <a:r>
              <a:rPr lang="it-IT" sz="2000" b="1" i="1" u="sng" dirty="0">
                <a:effectLst>
                  <a:outerShdw blurRad="38100" dist="38100" dir="2700000" algn="tl">
                    <a:srgbClr val="000000">
                      <a:alpha val="43137"/>
                    </a:srgbClr>
                  </a:outerShdw>
                </a:effectLst>
                <a:latin typeface="Goudy Old Style" panose="02020502050305020303" pitchFamily="18" charset="0"/>
              </a:rPr>
              <a:t>Regione concede contributi alle organizzazioni di volontariato e alle associazioni</a:t>
            </a:r>
            <a:r>
              <a:rPr lang="it-IT" sz="2000" b="1" i="1" dirty="0">
                <a:latin typeface="Goudy Old Style" panose="02020502050305020303" pitchFamily="18" charset="0"/>
              </a:rPr>
              <a:t>, iscritte nei registri e dotate di un forte radicamento sul territorio, per la realizzazione di progetti volti agli obiettivi già citati e al supporto delle vittime dei reati di criminalità organizzata e mafiosa.</a:t>
            </a:r>
          </a:p>
        </p:txBody>
      </p:sp>
    </p:spTree>
    <p:extLst>
      <p:ext uri="{BB962C8B-B14F-4D97-AF65-F5344CB8AC3E}">
        <p14:creationId xmlns:p14="http://schemas.microsoft.com/office/powerpoint/2010/main" val="266355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572725-26E4-435C-BF80-8AB22CFB3870}"/>
              </a:ext>
            </a:extLst>
          </p:cNvPr>
          <p:cNvSpPr>
            <a:spLocks noGrp="1"/>
          </p:cNvSpPr>
          <p:nvPr>
            <p:ph type="title"/>
          </p:nvPr>
        </p:nvSpPr>
        <p:spPr>
          <a:xfrm>
            <a:off x="0" y="284607"/>
            <a:ext cx="12192000" cy="1609344"/>
          </a:xfrm>
        </p:spPr>
        <p:txBody>
          <a:bodyPr>
            <a:normAutofit fontScale="90000"/>
          </a:bodyPr>
          <a:lstStyle/>
          <a:p>
            <a:pPr algn="ctr"/>
            <a:r>
              <a:rPr lang="it-IT" dirty="0">
                <a:solidFill>
                  <a:srgbClr val="FF0000"/>
                </a:solidFill>
              </a:rPr>
              <a:t>Articolo 10</a:t>
            </a:r>
            <a:r>
              <a:rPr lang="it-IT" dirty="0"/>
              <a:t>: </a:t>
            </a:r>
            <a:r>
              <a:rPr lang="it-IT" sz="5300" cap="none" dirty="0"/>
              <a:t>Rapporti con il mondo del lavoro, delle professioni e le associazioni di categoria e del terzo settore</a:t>
            </a:r>
            <a:endParaRPr lang="it-IT" dirty="0"/>
          </a:p>
        </p:txBody>
      </p:sp>
      <p:graphicFrame>
        <p:nvGraphicFramePr>
          <p:cNvPr id="5" name="Diagramma 4">
            <a:extLst>
              <a:ext uri="{FF2B5EF4-FFF2-40B4-BE49-F238E27FC236}">
                <a16:creationId xmlns:a16="http://schemas.microsoft.com/office/drawing/2014/main" id="{BA9AEB6B-0243-4B28-8F68-2D65E7E6C1A3}"/>
              </a:ext>
            </a:extLst>
          </p:cNvPr>
          <p:cNvGraphicFramePr/>
          <p:nvPr>
            <p:extLst>
              <p:ext uri="{D42A27DB-BD31-4B8C-83A1-F6EECF244321}">
                <p14:modId xmlns:p14="http://schemas.microsoft.com/office/powerpoint/2010/main" val="3669283378"/>
              </p:ext>
            </p:extLst>
          </p:nvPr>
        </p:nvGraphicFramePr>
        <p:xfrm>
          <a:off x="1552575" y="1893951"/>
          <a:ext cx="9248775" cy="46794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7140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AEE99E-418F-4CBA-909D-CE656069E462}"/>
              </a:ext>
            </a:extLst>
          </p:cNvPr>
          <p:cNvSpPr>
            <a:spLocks noGrp="1"/>
          </p:cNvSpPr>
          <p:nvPr>
            <p:ph type="title"/>
          </p:nvPr>
        </p:nvSpPr>
        <p:spPr>
          <a:xfrm>
            <a:off x="1069848" y="484632"/>
            <a:ext cx="10058400" cy="1020318"/>
          </a:xfrm>
        </p:spPr>
        <p:txBody>
          <a:bodyPr>
            <a:normAutofit/>
          </a:bodyPr>
          <a:lstStyle/>
          <a:p>
            <a:pPr algn="ctr"/>
            <a:r>
              <a:rPr lang="it-IT" dirty="0">
                <a:solidFill>
                  <a:srgbClr val="FF0000"/>
                </a:solidFill>
              </a:rPr>
              <a:t>Articolo 11</a:t>
            </a:r>
            <a:r>
              <a:rPr lang="it-IT" dirty="0">
                <a:solidFill>
                  <a:schemeClr val="tx1"/>
                </a:solidFill>
              </a:rPr>
              <a:t>:</a:t>
            </a:r>
            <a:r>
              <a:rPr lang="it-IT" dirty="0">
                <a:solidFill>
                  <a:srgbClr val="FF0000"/>
                </a:solidFill>
              </a:rPr>
              <a:t> </a:t>
            </a:r>
            <a:r>
              <a:rPr lang="it-IT" cap="none" dirty="0">
                <a:solidFill>
                  <a:schemeClr val="tx1"/>
                </a:solidFill>
              </a:rPr>
              <a:t>I</a:t>
            </a:r>
            <a:r>
              <a:rPr lang="it-IT" cap="none" dirty="0"/>
              <a:t>nterventi formativi</a:t>
            </a:r>
            <a:endParaRPr lang="it-IT" dirty="0"/>
          </a:p>
        </p:txBody>
      </p:sp>
      <p:sp>
        <p:nvSpPr>
          <p:cNvPr id="3" name="Segnaposto contenuto 2">
            <a:extLst>
              <a:ext uri="{FF2B5EF4-FFF2-40B4-BE49-F238E27FC236}">
                <a16:creationId xmlns:a16="http://schemas.microsoft.com/office/drawing/2014/main" id="{C2520273-A603-4E90-87E4-38DF2F599D5C}"/>
              </a:ext>
            </a:extLst>
          </p:cNvPr>
          <p:cNvSpPr>
            <a:spLocks noGrp="1"/>
          </p:cNvSpPr>
          <p:nvPr>
            <p:ph idx="1"/>
          </p:nvPr>
        </p:nvSpPr>
        <p:spPr>
          <a:xfrm>
            <a:off x="1069848" y="1504950"/>
            <a:ext cx="10058400" cy="1323975"/>
          </a:xfrm>
        </p:spPr>
        <p:txBody>
          <a:bodyPr/>
          <a:lstStyle/>
          <a:p>
            <a:pPr marL="0" indent="0" algn="ctr">
              <a:buNone/>
            </a:pPr>
            <a:r>
              <a:rPr lang="it-IT" dirty="0"/>
              <a:t>La Regione Emilia-Romagna promuove le </a:t>
            </a:r>
            <a:r>
              <a:rPr lang="it-IT" b="1" dirty="0"/>
              <a:t>attività di formazione</a:t>
            </a:r>
            <a:r>
              <a:rPr lang="it-IT" dirty="0"/>
              <a:t>, d'</a:t>
            </a:r>
            <a:r>
              <a:rPr lang="it-IT" b="1" dirty="0"/>
              <a:t>informazione</a:t>
            </a:r>
            <a:r>
              <a:rPr lang="it-IT" dirty="0"/>
              <a:t> e di </a:t>
            </a:r>
            <a:r>
              <a:rPr lang="it-IT" b="1" dirty="0"/>
              <a:t>sensibilizzazione</a:t>
            </a:r>
            <a:r>
              <a:rPr lang="it-IT" dirty="0"/>
              <a:t> sui temi della presente legge rivolte ai lavoratori e, specificamente, ai </a:t>
            </a:r>
            <a:r>
              <a:rPr lang="it-IT" b="1" dirty="0"/>
              <a:t>dipendenti delle amministrazioni regionali e locali</a:t>
            </a:r>
            <a:r>
              <a:rPr lang="it-IT" dirty="0"/>
              <a:t>, agli </a:t>
            </a:r>
            <a:r>
              <a:rPr lang="it-IT" b="1" dirty="0"/>
              <a:t>operatori economici </a:t>
            </a:r>
            <a:r>
              <a:rPr lang="it-IT" dirty="0"/>
              <a:t>e agli </a:t>
            </a:r>
            <a:r>
              <a:rPr lang="it-IT" b="1" dirty="0"/>
              <a:t>operatori della polizia locale</a:t>
            </a:r>
            <a:r>
              <a:rPr lang="it-IT" dirty="0"/>
              <a:t>.</a:t>
            </a:r>
          </a:p>
        </p:txBody>
      </p:sp>
      <p:graphicFrame>
        <p:nvGraphicFramePr>
          <p:cNvPr id="4" name="Tabella 3">
            <a:extLst>
              <a:ext uri="{FF2B5EF4-FFF2-40B4-BE49-F238E27FC236}">
                <a16:creationId xmlns:a16="http://schemas.microsoft.com/office/drawing/2014/main" id="{6409382E-FBE1-4A29-8CD5-F29B9DCAEA79}"/>
              </a:ext>
            </a:extLst>
          </p:cNvPr>
          <p:cNvGraphicFramePr>
            <a:graphicFrameLocks noGrp="1"/>
          </p:cNvGraphicFramePr>
          <p:nvPr>
            <p:extLst>
              <p:ext uri="{D42A27DB-BD31-4B8C-83A1-F6EECF244321}">
                <p14:modId xmlns:p14="http://schemas.microsoft.com/office/powerpoint/2010/main" val="2003766318"/>
              </p:ext>
            </p:extLst>
          </p:nvPr>
        </p:nvGraphicFramePr>
        <p:xfrm>
          <a:off x="1098422" y="3750946"/>
          <a:ext cx="4501100" cy="1371600"/>
        </p:xfrm>
        <a:graphic>
          <a:graphicData uri="http://schemas.openxmlformats.org/drawingml/2006/table">
            <a:tbl>
              <a:tblPr firstRow="1" bandRow="1">
                <a:tableStyleId>{5940675A-B579-460E-94D1-54222C63F5DA}</a:tableStyleId>
              </a:tblPr>
              <a:tblGrid>
                <a:gridCol w="4501100">
                  <a:extLst>
                    <a:ext uri="{9D8B030D-6E8A-4147-A177-3AD203B41FA5}">
                      <a16:colId xmlns:a16="http://schemas.microsoft.com/office/drawing/2014/main" val="3147028517"/>
                    </a:ext>
                  </a:extLst>
                </a:gridCol>
              </a:tblGrid>
              <a:tr h="370840">
                <a:tc>
                  <a:txBody>
                    <a:bodyPr/>
                    <a:lstStyle/>
                    <a:p>
                      <a:pPr marL="285750" indent="-285750">
                        <a:buFont typeface="Arial" panose="020B0604020202020204" pitchFamily="34" charset="0"/>
                        <a:buChar char="•"/>
                      </a:pPr>
                      <a:r>
                        <a:rPr lang="it-IT" sz="2400" dirty="0">
                          <a:latin typeface="Arial Rounded MT Bold" panose="020F0704030504030204" pitchFamily="34" charset="0"/>
                        </a:rPr>
                        <a:t>Attività di formazione</a:t>
                      </a:r>
                    </a:p>
                  </a:txBody>
                  <a:tcPr/>
                </a:tc>
                <a:extLst>
                  <a:ext uri="{0D108BD9-81ED-4DB2-BD59-A6C34878D82A}">
                    <a16:rowId xmlns:a16="http://schemas.microsoft.com/office/drawing/2014/main" val="2354621369"/>
                  </a:ext>
                </a:extLst>
              </a:tr>
              <a:tr h="370840">
                <a:tc>
                  <a:txBody>
                    <a:bodyPr/>
                    <a:lstStyle/>
                    <a:p>
                      <a:pPr marL="285750" indent="-285750">
                        <a:buFont typeface="Arial" panose="020B0604020202020204" pitchFamily="34" charset="0"/>
                        <a:buChar char="•"/>
                      </a:pPr>
                      <a:r>
                        <a:rPr lang="it-IT" sz="2400" dirty="0">
                          <a:latin typeface="Arial Rounded MT Bold" panose="020F0704030504030204" pitchFamily="34" charset="0"/>
                        </a:rPr>
                        <a:t>Attività d’informazione</a:t>
                      </a:r>
                    </a:p>
                  </a:txBody>
                  <a:tcPr/>
                </a:tc>
                <a:extLst>
                  <a:ext uri="{0D108BD9-81ED-4DB2-BD59-A6C34878D82A}">
                    <a16:rowId xmlns:a16="http://schemas.microsoft.com/office/drawing/2014/main" val="2306502064"/>
                  </a:ext>
                </a:extLst>
              </a:tr>
              <a:tr h="370840">
                <a:tc>
                  <a:txBody>
                    <a:bodyPr/>
                    <a:lstStyle/>
                    <a:p>
                      <a:pPr marL="285750" indent="-285750">
                        <a:buFont typeface="Arial" panose="020B0604020202020204" pitchFamily="34" charset="0"/>
                        <a:buChar char="•"/>
                      </a:pPr>
                      <a:r>
                        <a:rPr lang="it-IT" sz="2400" dirty="0">
                          <a:latin typeface="Arial Rounded MT Bold" panose="020F0704030504030204" pitchFamily="34" charset="0"/>
                        </a:rPr>
                        <a:t>Attività di sensibilizzazione</a:t>
                      </a:r>
                    </a:p>
                  </a:txBody>
                  <a:tcPr/>
                </a:tc>
                <a:extLst>
                  <a:ext uri="{0D108BD9-81ED-4DB2-BD59-A6C34878D82A}">
                    <a16:rowId xmlns:a16="http://schemas.microsoft.com/office/drawing/2014/main" val="3072926673"/>
                  </a:ext>
                </a:extLst>
              </a:tr>
            </a:tbl>
          </a:graphicData>
        </a:graphic>
      </p:graphicFrame>
      <p:sp>
        <p:nvSpPr>
          <p:cNvPr id="5" name="Rettangolo 4">
            <a:extLst>
              <a:ext uri="{FF2B5EF4-FFF2-40B4-BE49-F238E27FC236}">
                <a16:creationId xmlns:a16="http://schemas.microsoft.com/office/drawing/2014/main" id="{B486956F-9205-4BE2-84CE-A00644006E11}"/>
              </a:ext>
            </a:extLst>
          </p:cNvPr>
          <p:cNvSpPr/>
          <p:nvPr/>
        </p:nvSpPr>
        <p:spPr>
          <a:xfrm>
            <a:off x="973071" y="2891522"/>
            <a:ext cx="8321554" cy="646331"/>
          </a:xfrm>
          <a:prstGeom prst="rect">
            <a:avLst/>
          </a:prstGeom>
          <a:noFill/>
        </p:spPr>
        <p:txBody>
          <a:bodyPr wrap="square" lIns="91440" tIns="45720" rIns="91440" bIns="45720">
            <a:spAutoFit/>
          </a:bodyPr>
          <a:lstStyle/>
          <a:p>
            <a:pPr algn="ctr"/>
            <a:r>
              <a:rPr lang="it-IT" sz="3600" dirty="0">
                <a:ln w="0"/>
                <a:effectLst>
                  <a:outerShdw blurRad="38100" dist="19050" dir="2700000" algn="tl" rotWithShape="0">
                    <a:schemeClr val="dk1">
                      <a:alpha val="40000"/>
                    </a:schemeClr>
                  </a:outerShdw>
                </a:effectLst>
              </a:rPr>
              <a:t>Di che tipo di attività si tratta?</a:t>
            </a:r>
            <a:endParaRPr lang="it-IT" sz="3600" b="0" cap="none" spc="0" dirty="0">
              <a:ln w="0"/>
              <a:solidFill>
                <a:schemeClr val="tx1"/>
              </a:solidFill>
              <a:effectLst>
                <a:outerShdw blurRad="38100" dist="19050" dir="2700000" algn="tl" rotWithShape="0">
                  <a:schemeClr val="dk1">
                    <a:alpha val="40000"/>
                  </a:schemeClr>
                </a:outerShdw>
              </a:effectLst>
            </a:endParaRPr>
          </a:p>
        </p:txBody>
      </p:sp>
      <p:sp>
        <p:nvSpPr>
          <p:cNvPr id="6" name="Parentesi graffa chiusa 5">
            <a:extLst>
              <a:ext uri="{FF2B5EF4-FFF2-40B4-BE49-F238E27FC236}">
                <a16:creationId xmlns:a16="http://schemas.microsoft.com/office/drawing/2014/main" id="{4E04759F-C2BF-4633-84EE-F631BC43F32F}"/>
              </a:ext>
            </a:extLst>
          </p:cNvPr>
          <p:cNvSpPr/>
          <p:nvPr/>
        </p:nvSpPr>
        <p:spPr>
          <a:xfrm>
            <a:off x="5599522" y="4417376"/>
            <a:ext cx="249425" cy="55626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 name="CasellaDiTesto 6">
            <a:extLst>
              <a:ext uri="{FF2B5EF4-FFF2-40B4-BE49-F238E27FC236}">
                <a16:creationId xmlns:a16="http://schemas.microsoft.com/office/drawing/2014/main" id="{ED18DE4A-2222-49CA-A929-515E3418A6EF}"/>
              </a:ext>
            </a:extLst>
          </p:cNvPr>
          <p:cNvSpPr txBox="1"/>
          <p:nvPr/>
        </p:nvSpPr>
        <p:spPr>
          <a:xfrm>
            <a:off x="5848947" y="4106883"/>
            <a:ext cx="4589967" cy="1015663"/>
          </a:xfrm>
          <a:prstGeom prst="rect">
            <a:avLst/>
          </a:prstGeom>
          <a:noFill/>
        </p:spPr>
        <p:txBody>
          <a:bodyPr wrap="square" rtlCol="0">
            <a:spAutoFit/>
          </a:bodyPr>
          <a:lstStyle/>
          <a:p>
            <a:pPr algn="ctr"/>
            <a:r>
              <a:rPr lang="it-IT" sz="2000" dirty="0"/>
              <a:t>Svolte in raccordo tra la </a:t>
            </a:r>
            <a:r>
              <a:rPr lang="it-IT" sz="2000" b="1" dirty="0"/>
              <a:t>Giunta Regionale </a:t>
            </a:r>
            <a:r>
              <a:rPr lang="it-IT" sz="2000" dirty="0"/>
              <a:t>e </a:t>
            </a:r>
            <a:r>
              <a:rPr lang="it-IT" sz="2000" b="1" dirty="0"/>
              <a:t>l’Ufficio di presidenza dell’Assemblea legislativa.</a:t>
            </a:r>
          </a:p>
        </p:txBody>
      </p:sp>
    </p:spTree>
    <p:extLst>
      <p:ext uri="{BB962C8B-B14F-4D97-AF65-F5344CB8AC3E}">
        <p14:creationId xmlns:p14="http://schemas.microsoft.com/office/powerpoint/2010/main" val="3625700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5DE66AE4-958D-4E38-B816-91AA85FA5442}"/>
              </a:ext>
            </a:extLst>
          </p:cNvPr>
          <p:cNvGraphicFramePr>
            <a:graphicFrameLocks noGrp="1"/>
          </p:cNvGraphicFramePr>
          <p:nvPr>
            <p:extLst>
              <p:ext uri="{D42A27DB-BD31-4B8C-83A1-F6EECF244321}">
                <p14:modId xmlns:p14="http://schemas.microsoft.com/office/powerpoint/2010/main" val="925603204"/>
              </p:ext>
            </p:extLst>
          </p:nvPr>
        </p:nvGraphicFramePr>
        <p:xfrm>
          <a:off x="188536" y="1247190"/>
          <a:ext cx="11858920" cy="4827029"/>
        </p:xfrm>
        <a:graphic>
          <a:graphicData uri="http://schemas.openxmlformats.org/drawingml/2006/table">
            <a:tbl>
              <a:tblPr firstRow="1" bandRow="1">
                <a:tableStyleId>{9DCAF9ED-07DC-4A11-8D7F-57B35C25682E}</a:tableStyleId>
              </a:tblPr>
              <a:tblGrid>
                <a:gridCol w="5929460">
                  <a:extLst>
                    <a:ext uri="{9D8B030D-6E8A-4147-A177-3AD203B41FA5}">
                      <a16:colId xmlns:a16="http://schemas.microsoft.com/office/drawing/2014/main" val="4153413307"/>
                    </a:ext>
                  </a:extLst>
                </a:gridCol>
                <a:gridCol w="5929460">
                  <a:extLst>
                    <a:ext uri="{9D8B030D-6E8A-4147-A177-3AD203B41FA5}">
                      <a16:colId xmlns:a16="http://schemas.microsoft.com/office/drawing/2014/main" val="1287037178"/>
                    </a:ext>
                  </a:extLst>
                </a:gridCol>
              </a:tblGrid>
              <a:tr h="10656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400" dirty="0"/>
                        <a:t>Giunta Regionale </a:t>
                      </a:r>
                    </a:p>
                    <a:p>
                      <a:endParaRPr lang="it-IT"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400" dirty="0"/>
                        <a:t>Ufficio di presidenza </a:t>
                      </a:r>
                      <a:br>
                        <a:rPr lang="it-IT" sz="2400" dirty="0"/>
                      </a:br>
                      <a:r>
                        <a:rPr lang="it-IT" sz="2400" dirty="0"/>
                        <a:t>dell’Assemblea legislativa</a:t>
                      </a:r>
                    </a:p>
                    <a:p>
                      <a:endParaRPr lang="it-IT" dirty="0"/>
                    </a:p>
                  </a:txBody>
                  <a:tcPr/>
                </a:tc>
                <a:extLst>
                  <a:ext uri="{0D108BD9-81ED-4DB2-BD59-A6C34878D82A}">
                    <a16:rowId xmlns:a16="http://schemas.microsoft.com/office/drawing/2014/main" val="2711800503"/>
                  </a:ext>
                </a:extLst>
              </a:tr>
              <a:tr h="8880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b="1" dirty="0"/>
                        <a:t>DEF</a:t>
                      </a:r>
                      <a:r>
                        <a:rPr lang="it-IT" sz="1800" dirty="0"/>
                        <a:t>: La Giunta regionale è l’organo di governo della Regione, come stabilito dall’art. 121 della Costituzione.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b="1" dirty="0"/>
                        <a:t>DEF</a:t>
                      </a:r>
                      <a:r>
                        <a:rPr lang="it-IT" sz="1800" dirty="0"/>
                        <a:t>: L’Ufficio di Presidenza è l’organismo politico al vertice dell’Assemblea legislativa. </a:t>
                      </a:r>
                    </a:p>
                  </a:txBody>
                  <a:tcPr/>
                </a:tc>
                <a:extLst>
                  <a:ext uri="{0D108BD9-81ED-4DB2-BD59-A6C34878D82A}">
                    <a16:rowId xmlns:a16="http://schemas.microsoft.com/office/drawing/2014/main" val="2314427895"/>
                  </a:ext>
                </a:extLst>
              </a:tr>
              <a:tr h="14208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t>È un organo collegiale composto dal presidente della Giunta regionale e dagli assessori.</a:t>
                      </a:r>
                      <a:endParaRPr lang="it-IT" sz="18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t>Essa aiuta il presidente dell'Assemblea                                       nell’esercizio dell'autonomia organizzativa, funzionale, finanziaria e contabile dell'ente, secondo modalità previste dal Regolamento.</a:t>
                      </a:r>
                    </a:p>
                  </a:txBody>
                  <a:tcPr/>
                </a:tc>
                <a:extLst>
                  <a:ext uri="{0D108BD9-81ED-4DB2-BD59-A6C34878D82A}">
                    <a16:rowId xmlns:a16="http://schemas.microsoft.com/office/drawing/2014/main" val="556483396"/>
                  </a:ext>
                </a:extLst>
              </a:tr>
              <a:tr h="14208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t>per quest’organo vale il principio della responsabilità politica solidale dei suoi componenti.</a:t>
                      </a:r>
                    </a:p>
                    <a:p>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t>A ciascun componente viene assegnato l’incarico a seguire una specifica area di attività, rispetto alla quale svolgere compiti preparatori ed esecutivi per conto dello stesso Up.</a:t>
                      </a:r>
                    </a:p>
                  </a:txBody>
                  <a:tcPr/>
                </a:tc>
                <a:extLst>
                  <a:ext uri="{0D108BD9-81ED-4DB2-BD59-A6C34878D82A}">
                    <a16:rowId xmlns:a16="http://schemas.microsoft.com/office/drawing/2014/main" val="3857128985"/>
                  </a:ext>
                </a:extLst>
              </a:tr>
            </a:tbl>
          </a:graphicData>
        </a:graphic>
      </p:graphicFrame>
      <p:sp>
        <p:nvSpPr>
          <p:cNvPr id="6" name="Titolo 1">
            <a:extLst>
              <a:ext uri="{FF2B5EF4-FFF2-40B4-BE49-F238E27FC236}">
                <a16:creationId xmlns:a16="http://schemas.microsoft.com/office/drawing/2014/main" id="{D5852FB5-4EDD-4C14-AAB9-F5DD700347DA}"/>
              </a:ext>
            </a:extLst>
          </p:cNvPr>
          <p:cNvSpPr>
            <a:spLocks noGrp="1"/>
          </p:cNvSpPr>
          <p:nvPr>
            <p:ph type="title"/>
          </p:nvPr>
        </p:nvSpPr>
        <p:spPr>
          <a:xfrm>
            <a:off x="1066800" y="226872"/>
            <a:ext cx="10058400" cy="1020318"/>
          </a:xfrm>
        </p:spPr>
        <p:txBody>
          <a:bodyPr>
            <a:normAutofit/>
          </a:bodyPr>
          <a:lstStyle/>
          <a:p>
            <a:pPr algn="ctr"/>
            <a:r>
              <a:rPr lang="it-IT" dirty="0">
                <a:solidFill>
                  <a:srgbClr val="FF0000"/>
                </a:solidFill>
              </a:rPr>
              <a:t>Articolo 11</a:t>
            </a:r>
            <a:r>
              <a:rPr lang="it-IT" dirty="0">
                <a:solidFill>
                  <a:schemeClr val="tx1"/>
                </a:solidFill>
              </a:rPr>
              <a:t>:</a:t>
            </a:r>
            <a:r>
              <a:rPr lang="it-IT" dirty="0">
                <a:solidFill>
                  <a:srgbClr val="FF0000"/>
                </a:solidFill>
              </a:rPr>
              <a:t> </a:t>
            </a:r>
            <a:r>
              <a:rPr lang="it-IT" cap="none" dirty="0">
                <a:solidFill>
                  <a:schemeClr val="tx1"/>
                </a:solidFill>
              </a:rPr>
              <a:t>I</a:t>
            </a:r>
            <a:r>
              <a:rPr lang="it-IT" cap="none" dirty="0"/>
              <a:t>nterventi formativi</a:t>
            </a:r>
            <a:endParaRPr lang="it-IT" dirty="0"/>
          </a:p>
        </p:txBody>
      </p:sp>
    </p:spTree>
    <p:extLst>
      <p:ext uri="{BB962C8B-B14F-4D97-AF65-F5344CB8AC3E}">
        <p14:creationId xmlns:p14="http://schemas.microsoft.com/office/powerpoint/2010/main" val="2350055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8640DC-2866-404A-AB55-6684830EADC2}"/>
              </a:ext>
            </a:extLst>
          </p:cNvPr>
          <p:cNvSpPr>
            <a:spLocks noGrp="1"/>
          </p:cNvSpPr>
          <p:nvPr>
            <p:ph type="title"/>
          </p:nvPr>
        </p:nvSpPr>
        <p:spPr>
          <a:xfrm>
            <a:off x="1066800" y="256033"/>
            <a:ext cx="10058400" cy="1182243"/>
          </a:xfrm>
        </p:spPr>
        <p:txBody>
          <a:bodyPr>
            <a:normAutofit/>
          </a:bodyPr>
          <a:lstStyle/>
          <a:p>
            <a:r>
              <a:rPr lang="it-IT" b="1" dirty="0"/>
              <a:t>Ufficio di Presidenza</a:t>
            </a:r>
            <a:endParaRPr lang="it-IT" dirty="0"/>
          </a:p>
        </p:txBody>
      </p:sp>
      <p:graphicFrame>
        <p:nvGraphicFramePr>
          <p:cNvPr id="6" name="Segnaposto contenuto 5">
            <a:extLst>
              <a:ext uri="{FF2B5EF4-FFF2-40B4-BE49-F238E27FC236}">
                <a16:creationId xmlns:a16="http://schemas.microsoft.com/office/drawing/2014/main" id="{7B2E0D93-DBA3-4BAD-B40B-39A250CEC618}"/>
              </a:ext>
            </a:extLst>
          </p:cNvPr>
          <p:cNvGraphicFramePr>
            <a:graphicFrameLocks noGrp="1"/>
          </p:cNvGraphicFramePr>
          <p:nvPr>
            <p:ph idx="1"/>
            <p:extLst>
              <p:ext uri="{D42A27DB-BD31-4B8C-83A1-F6EECF244321}">
                <p14:modId xmlns:p14="http://schemas.microsoft.com/office/powerpoint/2010/main" val="591714357"/>
              </p:ext>
            </p:extLst>
          </p:nvPr>
        </p:nvGraphicFramePr>
        <p:xfrm>
          <a:off x="481012" y="1438276"/>
          <a:ext cx="11229976" cy="4324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ttangolo 6">
            <a:extLst>
              <a:ext uri="{FF2B5EF4-FFF2-40B4-BE49-F238E27FC236}">
                <a16:creationId xmlns:a16="http://schemas.microsoft.com/office/drawing/2014/main" id="{B44CA4ED-CFB3-4C34-A8F8-0B57EBF63866}"/>
              </a:ext>
            </a:extLst>
          </p:cNvPr>
          <p:cNvSpPr/>
          <p:nvPr/>
        </p:nvSpPr>
        <p:spPr>
          <a:xfrm>
            <a:off x="3762375" y="4977796"/>
            <a:ext cx="7362825" cy="1569660"/>
          </a:xfrm>
          <a:prstGeom prst="rect">
            <a:avLst/>
          </a:prstGeom>
        </p:spPr>
        <p:txBody>
          <a:bodyPr wrap="square">
            <a:spAutoFit/>
          </a:bodyPr>
          <a:lstStyle/>
          <a:p>
            <a:pPr algn="ctr"/>
            <a:r>
              <a:rPr lang="it-IT" sz="2400" i="1" dirty="0">
                <a:solidFill>
                  <a:srgbClr val="0070C0"/>
                </a:solidFill>
                <a:latin typeface="Arial Rounded MT Bold" panose="020F0704030504030204" pitchFamily="34" charset="0"/>
              </a:rPr>
              <a:t>Profilo e funzioni dell’Ufficio di Presidenza sono delineate nell’articolo 35 dello Statuto. </a:t>
            </a:r>
            <a:br>
              <a:rPr lang="it-IT" sz="2400" i="1" dirty="0">
                <a:solidFill>
                  <a:srgbClr val="0070C0"/>
                </a:solidFill>
                <a:latin typeface="Arial Rounded MT Bold" panose="020F0704030504030204" pitchFamily="34" charset="0"/>
              </a:rPr>
            </a:br>
            <a:r>
              <a:rPr lang="it-IT" sz="2400" i="1" dirty="0">
                <a:solidFill>
                  <a:srgbClr val="0070C0"/>
                </a:solidFill>
                <a:latin typeface="Arial Rounded MT Bold" panose="020F0704030504030204" pitchFamily="34" charset="0"/>
              </a:rPr>
              <a:t>Le attribuzioni del presidente e dei componenti l’Up sono definite dal Regolamento.</a:t>
            </a:r>
          </a:p>
        </p:txBody>
      </p:sp>
    </p:spTree>
    <p:extLst>
      <p:ext uri="{BB962C8B-B14F-4D97-AF65-F5344CB8AC3E}">
        <p14:creationId xmlns:p14="http://schemas.microsoft.com/office/powerpoint/2010/main" val="2178739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58EE13A-39DD-48CC-A582-AD3538EA17AF}"/>
              </a:ext>
            </a:extLst>
          </p:cNvPr>
          <p:cNvSpPr>
            <a:spLocks noGrp="1"/>
          </p:cNvSpPr>
          <p:nvPr>
            <p:ph idx="1"/>
          </p:nvPr>
        </p:nvSpPr>
        <p:spPr>
          <a:xfrm>
            <a:off x="571499" y="1295400"/>
            <a:ext cx="11325225" cy="5391150"/>
          </a:xfrm>
        </p:spPr>
        <p:txBody>
          <a:bodyPr>
            <a:normAutofit fontScale="92500" lnSpcReduction="20000"/>
          </a:bodyPr>
          <a:lstStyle/>
          <a:p>
            <a:pPr marL="0" indent="0">
              <a:lnSpc>
                <a:spcPct val="150000"/>
              </a:lnSpc>
              <a:buNone/>
            </a:pPr>
            <a:r>
              <a:rPr lang="it-IT" sz="2600" b="1" dirty="0"/>
              <a:t>Capo I - Interventi di prevenzione primaria e secondaria</a:t>
            </a:r>
            <a:endParaRPr lang="it-IT" sz="2600" dirty="0"/>
          </a:p>
          <a:p>
            <a:pPr>
              <a:lnSpc>
                <a:spcPct val="150000"/>
              </a:lnSpc>
            </a:pPr>
            <a:r>
              <a:rPr lang="it-IT" dirty="0">
                <a:solidFill>
                  <a:srgbClr val="FF0000"/>
                </a:solidFill>
                <a:latin typeface="Kristen ITC" panose="03050502040202030202" pitchFamily="66" charset="0"/>
              </a:rPr>
              <a:t>Art. 13 </a:t>
            </a:r>
            <a:r>
              <a:rPr lang="it-IT" dirty="0">
                <a:latin typeface="Kristen ITC" panose="03050502040202030202" pitchFamily="66" charset="0"/>
              </a:rPr>
              <a:t>- Iniziative a sostegno della cultura della legalità e della cittadinanza responsabile nei settori economici</a:t>
            </a:r>
          </a:p>
          <a:p>
            <a:pPr>
              <a:lnSpc>
                <a:spcPct val="150000"/>
              </a:lnSpc>
            </a:pPr>
            <a:r>
              <a:rPr lang="it-IT" dirty="0">
                <a:solidFill>
                  <a:srgbClr val="FF0000"/>
                </a:solidFill>
                <a:latin typeface="Kristen ITC" panose="03050502040202030202" pitchFamily="66" charset="0"/>
              </a:rPr>
              <a:t>Art. 14 </a:t>
            </a:r>
            <a:r>
              <a:rPr lang="it-IT" dirty="0">
                <a:latin typeface="Kristen ITC" panose="03050502040202030202" pitchFamily="66" charset="0"/>
              </a:rPr>
              <a:t>- Rating di legalità e Carta dei principi della responsabilità sociale delle imprese. Elenco di merito delle imprese e degli operatori economici</a:t>
            </a:r>
          </a:p>
          <a:p>
            <a:pPr>
              <a:lnSpc>
                <a:spcPct val="150000"/>
              </a:lnSpc>
            </a:pPr>
            <a:r>
              <a:rPr lang="it-IT" dirty="0">
                <a:solidFill>
                  <a:srgbClr val="FF0000"/>
                </a:solidFill>
                <a:latin typeface="Kristen ITC" panose="03050502040202030202" pitchFamily="66" charset="0"/>
              </a:rPr>
              <a:t>Art. 15 </a:t>
            </a:r>
            <a:r>
              <a:rPr lang="it-IT" dirty="0">
                <a:latin typeface="Kristen ITC" panose="03050502040202030202" pitchFamily="66" charset="0"/>
              </a:rPr>
              <a:t>- Politiche di prevenzione e di contrasto della corruzione e dell’illegalità all’interno dell’amministrazione regionale e delle altre amministrazioni pubbliche</a:t>
            </a:r>
          </a:p>
          <a:p>
            <a:pPr>
              <a:lnSpc>
                <a:spcPct val="150000"/>
              </a:lnSpc>
            </a:pPr>
            <a:r>
              <a:rPr lang="it-IT" dirty="0">
                <a:solidFill>
                  <a:srgbClr val="FF0000"/>
                </a:solidFill>
                <a:latin typeface="Kristen ITC" panose="03050502040202030202" pitchFamily="66" charset="0"/>
              </a:rPr>
              <a:t>Art. 16 </a:t>
            </a:r>
            <a:r>
              <a:rPr lang="it-IT" dirty="0">
                <a:latin typeface="Kristen ITC" panose="03050502040202030202" pitchFamily="66" charset="0"/>
              </a:rPr>
              <a:t>- Misure a sostegno della cultura della legalità e della cittadinanza responsabile nel settore dell’educazione e dell’istruzione</a:t>
            </a:r>
          </a:p>
          <a:p>
            <a:pPr>
              <a:lnSpc>
                <a:spcPct val="150000"/>
              </a:lnSpc>
            </a:pPr>
            <a:r>
              <a:rPr lang="it-IT" dirty="0">
                <a:solidFill>
                  <a:srgbClr val="FF0000"/>
                </a:solidFill>
                <a:latin typeface="Kristen ITC" panose="03050502040202030202" pitchFamily="66" charset="0"/>
              </a:rPr>
              <a:t>Art. 17 </a:t>
            </a:r>
            <a:r>
              <a:rPr lang="it-IT" dirty="0">
                <a:latin typeface="Kristen ITC" panose="03050502040202030202" pitchFamily="66" charset="0"/>
              </a:rPr>
              <a:t>- Interventi per la prevenzione dell’usura</a:t>
            </a:r>
          </a:p>
          <a:p>
            <a:pPr>
              <a:lnSpc>
                <a:spcPct val="150000"/>
              </a:lnSpc>
            </a:pPr>
            <a:r>
              <a:rPr lang="it-IT" dirty="0">
                <a:solidFill>
                  <a:srgbClr val="FF0000"/>
                </a:solidFill>
                <a:latin typeface="Kristen ITC" panose="03050502040202030202" pitchFamily="66" charset="0"/>
              </a:rPr>
              <a:t>Art. 18 </a:t>
            </a:r>
            <a:r>
              <a:rPr lang="it-IT" dirty="0">
                <a:latin typeface="Kristen ITC" panose="03050502040202030202" pitchFamily="66" charset="0"/>
              </a:rPr>
              <a:t>- Interventi per la prevenzione dell’usura connessa al gioco d’azzardo patologico</a:t>
            </a:r>
          </a:p>
        </p:txBody>
      </p:sp>
      <p:sp>
        <p:nvSpPr>
          <p:cNvPr id="4" name="Titolo 1">
            <a:extLst>
              <a:ext uri="{FF2B5EF4-FFF2-40B4-BE49-F238E27FC236}">
                <a16:creationId xmlns:a16="http://schemas.microsoft.com/office/drawing/2014/main" id="{7F6F2594-AA2E-4689-A702-C0B69FF1C33F}"/>
              </a:ext>
            </a:extLst>
          </p:cNvPr>
          <p:cNvSpPr>
            <a:spLocks noGrp="1"/>
          </p:cNvSpPr>
          <p:nvPr>
            <p:ph type="title"/>
          </p:nvPr>
        </p:nvSpPr>
        <p:spPr>
          <a:xfrm>
            <a:off x="1066800" y="313182"/>
            <a:ext cx="10058400" cy="982218"/>
          </a:xfrm>
        </p:spPr>
        <p:txBody>
          <a:bodyPr>
            <a:normAutofit/>
          </a:bodyPr>
          <a:lstStyle/>
          <a:p>
            <a:pPr algn="ctr"/>
            <a:r>
              <a:rPr lang="it-IT" dirty="0"/>
              <a:t>Titolo II – promozione della legalità</a:t>
            </a:r>
          </a:p>
        </p:txBody>
      </p:sp>
    </p:spTree>
    <p:extLst>
      <p:ext uri="{BB962C8B-B14F-4D97-AF65-F5344CB8AC3E}">
        <p14:creationId xmlns:p14="http://schemas.microsoft.com/office/powerpoint/2010/main" val="3548791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2966B2-021D-4685-90FE-8A49928D2516}"/>
              </a:ext>
            </a:extLst>
          </p:cNvPr>
          <p:cNvSpPr>
            <a:spLocks noGrp="1"/>
          </p:cNvSpPr>
          <p:nvPr>
            <p:ph type="title"/>
          </p:nvPr>
        </p:nvSpPr>
        <p:spPr>
          <a:xfrm>
            <a:off x="0" y="197963"/>
            <a:ext cx="12192000" cy="1896013"/>
          </a:xfrm>
        </p:spPr>
        <p:txBody>
          <a:bodyPr>
            <a:normAutofit fontScale="90000"/>
          </a:bodyPr>
          <a:lstStyle/>
          <a:p>
            <a:pPr algn="ctr"/>
            <a:r>
              <a:rPr lang="it-IT" dirty="0">
                <a:solidFill>
                  <a:srgbClr val="FF0000"/>
                </a:solidFill>
              </a:rPr>
              <a:t>Articolo 13 </a:t>
            </a:r>
            <a:r>
              <a:rPr lang="it-IT" dirty="0"/>
              <a:t>– i</a:t>
            </a:r>
            <a:r>
              <a:rPr lang="it-IT" cap="none" dirty="0"/>
              <a:t>niziative a sostegno della cultura della legalità e della cittadinanza responsabile nei settori economici</a:t>
            </a:r>
            <a:endParaRPr lang="it-IT" dirty="0"/>
          </a:p>
        </p:txBody>
      </p:sp>
      <p:sp>
        <p:nvSpPr>
          <p:cNvPr id="3" name="Segnaposto contenuto 2">
            <a:extLst>
              <a:ext uri="{FF2B5EF4-FFF2-40B4-BE49-F238E27FC236}">
                <a16:creationId xmlns:a16="http://schemas.microsoft.com/office/drawing/2014/main" id="{2FBEC66A-B2E8-45E2-8B39-F09B378C77AD}"/>
              </a:ext>
            </a:extLst>
          </p:cNvPr>
          <p:cNvSpPr>
            <a:spLocks noGrp="1"/>
          </p:cNvSpPr>
          <p:nvPr>
            <p:ph idx="1"/>
          </p:nvPr>
        </p:nvSpPr>
        <p:spPr>
          <a:xfrm>
            <a:off x="433633" y="2272235"/>
            <a:ext cx="11425287" cy="4387801"/>
          </a:xfrm>
        </p:spPr>
        <p:txBody>
          <a:bodyPr>
            <a:normAutofit/>
          </a:bodyPr>
          <a:lstStyle/>
          <a:p>
            <a:r>
              <a:rPr lang="it-IT" sz="2400" b="1" dirty="0"/>
              <a:t>CITTADINANZA RESPONSABILE</a:t>
            </a:r>
            <a:r>
              <a:rPr lang="it-IT" sz="2400" dirty="0"/>
              <a:t>: processo di educazione alla cittadinanza, ovvero l’acquisizione di competenze chiave di carattere sociale, politico, comportamentale e valoriale che ne costituiscono il sostrato culturale. </a:t>
            </a:r>
          </a:p>
          <a:p>
            <a:r>
              <a:rPr lang="it-IT" sz="2400" b="1" dirty="0"/>
              <a:t>SCOPO della REGIONE: </a:t>
            </a:r>
            <a:r>
              <a:rPr lang="it-IT" sz="2400" dirty="0"/>
              <a:t>favorire il coinvolgimento degli operatori nelle azioni di prevenzione e contrasto alla criminalità mafiosa e ai fenomeni corruttivi.</a:t>
            </a:r>
          </a:p>
          <a:p>
            <a:r>
              <a:rPr lang="it-IT" sz="2400" dirty="0"/>
              <a:t>La REGIONE:</a:t>
            </a:r>
          </a:p>
          <a:p>
            <a:pPr lvl="1">
              <a:buFont typeface="Wingdings" panose="05000000000000000000" pitchFamily="2" charset="2"/>
              <a:buChar char="v"/>
            </a:pPr>
            <a:r>
              <a:rPr lang="it-IT" sz="2000" dirty="0"/>
              <a:t> opera per la diffusione della cultura della legalità e della cittadinanza responsabile;</a:t>
            </a:r>
          </a:p>
          <a:p>
            <a:pPr lvl="1">
              <a:buFont typeface="Wingdings" panose="05000000000000000000" pitchFamily="2" charset="2"/>
              <a:buChar char="v"/>
            </a:pPr>
            <a:r>
              <a:rPr lang="it-IT" sz="2000" dirty="0"/>
              <a:t> promuove iniziative di </a:t>
            </a:r>
            <a:r>
              <a:rPr lang="it-IT" sz="2000" b="1" dirty="0"/>
              <a:t>sensibilizzazione</a:t>
            </a:r>
            <a:r>
              <a:rPr lang="it-IT" sz="2000" dirty="0"/>
              <a:t> e di </a:t>
            </a:r>
            <a:r>
              <a:rPr lang="it-IT" sz="2000" b="1" dirty="0"/>
              <a:t>formazione;</a:t>
            </a:r>
          </a:p>
          <a:p>
            <a:pPr lvl="1">
              <a:buFont typeface="Wingdings" panose="05000000000000000000" pitchFamily="2" charset="2"/>
              <a:buChar char="v"/>
            </a:pPr>
            <a:r>
              <a:rPr lang="it-IT" sz="2000" dirty="0"/>
              <a:t> promuove </a:t>
            </a:r>
            <a:r>
              <a:rPr lang="it-IT" sz="2000" b="1" dirty="0"/>
              <a:t>accordi e protocolli </a:t>
            </a:r>
            <a:r>
              <a:rPr lang="it-IT" sz="2000" dirty="0"/>
              <a:t>fra istituzioni, enti e rappresentanze economiche e dei lavoratori, volte all’assunzione di buone pratiche in particolare nei settori maggiormente esposti al rischio di infiltrazioni mafiose. </a:t>
            </a:r>
          </a:p>
        </p:txBody>
      </p:sp>
    </p:spTree>
    <p:extLst>
      <p:ext uri="{BB962C8B-B14F-4D97-AF65-F5344CB8AC3E}">
        <p14:creationId xmlns:p14="http://schemas.microsoft.com/office/powerpoint/2010/main" val="1078474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9B9EBB-1BFE-4361-A33C-71A1D2223BE3}"/>
              </a:ext>
            </a:extLst>
          </p:cNvPr>
          <p:cNvSpPr>
            <a:spLocks noGrp="1"/>
          </p:cNvSpPr>
          <p:nvPr>
            <p:ph type="title"/>
          </p:nvPr>
        </p:nvSpPr>
        <p:spPr>
          <a:xfrm>
            <a:off x="0" y="80692"/>
            <a:ext cx="12192000" cy="1941922"/>
          </a:xfrm>
        </p:spPr>
        <p:txBody>
          <a:bodyPr>
            <a:noAutofit/>
          </a:bodyPr>
          <a:lstStyle/>
          <a:p>
            <a:pPr algn="ctr"/>
            <a:r>
              <a:rPr lang="it-IT" sz="4600" dirty="0">
                <a:solidFill>
                  <a:srgbClr val="FF0000"/>
                </a:solidFill>
              </a:rPr>
              <a:t>ARTICOLO 15</a:t>
            </a:r>
            <a:r>
              <a:rPr lang="it-IT" sz="4600" dirty="0"/>
              <a:t>: </a:t>
            </a:r>
            <a:r>
              <a:rPr lang="it-IT" sz="4600" cap="none" dirty="0"/>
              <a:t>Politiche di prevenzione e di contrasto della corruzione e dell’illegalità all’interno dell’amministrazione regionale e delle altre amministrazioni pubbliche</a:t>
            </a:r>
            <a:endParaRPr lang="it-IT" sz="4600" dirty="0"/>
          </a:p>
        </p:txBody>
      </p:sp>
      <p:sp>
        <p:nvSpPr>
          <p:cNvPr id="3" name="Segnaposto contenuto 2">
            <a:extLst>
              <a:ext uri="{FF2B5EF4-FFF2-40B4-BE49-F238E27FC236}">
                <a16:creationId xmlns:a16="http://schemas.microsoft.com/office/drawing/2014/main" id="{ED24AF88-349D-4351-BBD1-29C5486B3107}"/>
              </a:ext>
            </a:extLst>
          </p:cNvPr>
          <p:cNvSpPr>
            <a:spLocks noGrp="1"/>
          </p:cNvSpPr>
          <p:nvPr>
            <p:ph idx="1"/>
          </p:nvPr>
        </p:nvSpPr>
        <p:spPr>
          <a:xfrm>
            <a:off x="311084" y="2105192"/>
            <a:ext cx="11717517" cy="866890"/>
          </a:xfrm>
        </p:spPr>
        <p:txBody>
          <a:bodyPr>
            <a:normAutofit/>
          </a:bodyPr>
          <a:lstStyle/>
          <a:p>
            <a:pPr algn="ctr"/>
            <a:r>
              <a:rPr lang="it-IT" sz="2800" b="1" dirty="0"/>
              <a:t>OBIETTIVO</a:t>
            </a:r>
            <a:r>
              <a:rPr lang="it-IT" sz="2400" dirty="0"/>
              <a:t>: diffondere la cultura dell’etica pubblica e a prevenire la corruzione e gli altri reati connessi con le attività illecite e criminose.</a:t>
            </a:r>
          </a:p>
        </p:txBody>
      </p:sp>
      <p:graphicFrame>
        <p:nvGraphicFramePr>
          <p:cNvPr id="4" name="Tabella 3">
            <a:extLst>
              <a:ext uri="{FF2B5EF4-FFF2-40B4-BE49-F238E27FC236}">
                <a16:creationId xmlns:a16="http://schemas.microsoft.com/office/drawing/2014/main" id="{CAC6633B-45DE-401F-BA57-DBA3C40EABC4}"/>
              </a:ext>
            </a:extLst>
          </p:cNvPr>
          <p:cNvGraphicFramePr>
            <a:graphicFrameLocks noGrp="1"/>
          </p:cNvGraphicFramePr>
          <p:nvPr>
            <p:extLst>
              <p:ext uri="{D42A27DB-BD31-4B8C-83A1-F6EECF244321}">
                <p14:modId xmlns:p14="http://schemas.microsoft.com/office/powerpoint/2010/main" val="1042399474"/>
              </p:ext>
            </p:extLst>
          </p:nvPr>
        </p:nvGraphicFramePr>
        <p:xfrm>
          <a:off x="449083" y="3054661"/>
          <a:ext cx="11293834" cy="3566160"/>
        </p:xfrm>
        <a:graphic>
          <a:graphicData uri="http://schemas.openxmlformats.org/drawingml/2006/table">
            <a:tbl>
              <a:tblPr firstRow="1" bandRow="1">
                <a:tableStyleId>{3B4B98B0-60AC-42C2-AFA5-B58CD77FA1E5}</a:tableStyleId>
              </a:tblPr>
              <a:tblGrid>
                <a:gridCol w="5646917">
                  <a:extLst>
                    <a:ext uri="{9D8B030D-6E8A-4147-A177-3AD203B41FA5}">
                      <a16:colId xmlns:a16="http://schemas.microsoft.com/office/drawing/2014/main" val="3247186417"/>
                    </a:ext>
                  </a:extLst>
                </a:gridCol>
                <a:gridCol w="5646917">
                  <a:extLst>
                    <a:ext uri="{9D8B030D-6E8A-4147-A177-3AD203B41FA5}">
                      <a16:colId xmlns:a16="http://schemas.microsoft.com/office/drawing/2014/main" val="2602387420"/>
                    </a:ext>
                  </a:extLst>
                </a:gridCol>
              </a:tblGrid>
              <a:tr h="430629">
                <a:tc>
                  <a:txBody>
                    <a:bodyPr/>
                    <a:lstStyle/>
                    <a:p>
                      <a:pPr algn="ctr"/>
                      <a:r>
                        <a:rPr lang="it-IT" sz="2400" dirty="0"/>
                        <a:t>Disposizioni attuate</a:t>
                      </a:r>
                    </a:p>
                  </a:txBody>
                  <a:tcPr/>
                </a:tc>
                <a:tc>
                  <a:txBody>
                    <a:bodyPr/>
                    <a:lstStyle/>
                    <a:p>
                      <a:pPr algn="ctr"/>
                      <a:r>
                        <a:rPr lang="it-IT" sz="2400" dirty="0"/>
                        <a:t>Fine perseguito</a:t>
                      </a:r>
                    </a:p>
                  </a:txBody>
                  <a:tcPr/>
                </a:tc>
                <a:extLst>
                  <a:ext uri="{0D108BD9-81ED-4DB2-BD59-A6C34878D82A}">
                    <a16:rowId xmlns:a16="http://schemas.microsoft.com/office/drawing/2014/main" val="1846596054"/>
                  </a:ext>
                </a:extLst>
              </a:tr>
              <a:tr h="370840">
                <a:tc>
                  <a:txBody>
                    <a:bodyPr/>
                    <a:lstStyle/>
                    <a:p>
                      <a:r>
                        <a:rPr lang="it-IT" sz="1800" dirty="0"/>
                        <a:t>Adozione e attuazione dei piani triennali di prevenzione della corruzione.</a:t>
                      </a:r>
                      <a:endParaRPr lang="it-IT" dirty="0"/>
                    </a:p>
                  </a:txBody>
                  <a:tcPr/>
                </a:tc>
                <a:tc>
                  <a:txBody>
                    <a:bodyPr/>
                    <a:lstStyle/>
                    <a:p>
                      <a:r>
                        <a:rPr lang="it-IT" sz="1800" dirty="0"/>
                        <a:t>Rafforzare l’efficacia e l’effettività delle misure di contrasto al fenomeno corruttivo.</a:t>
                      </a:r>
                      <a:endParaRPr lang="it-IT" dirty="0"/>
                    </a:p>
                  </a:txBody>
                  <a:tcPr/>
                </a:tc>
                <a:extLst>
                  <a:ext uri="{0D108BD9-81ED-4DB2-BD59-A6C34878D82A}">
                    <a16:rowId xmlns:a16="http://schemas.microsoft.com/office/drawing/2014/main" val="2022292636"/>
                  </a:ext>
                </a:extLst>
              </a:tr>
              <a:tr h="370840">
                <a:tc>
                  <a:txBody>
                    <a:bodyPr/>
                    <a:lstStyle/>
                    <a:p>
                      <a:r>
                        <a:rPr lang="it-IT" sz="1800" dirty="0"/>
                        <a:t>Adozione e attuazione dei programmi triennali per la trasparenza e l’integrità.</a:t>
                      </a:r>
                      <a:endParaRPr lang="it-IT" dirty="0"/>
                    </a:p>
                  </a:txBody>
                  <a:tcPr/>
                </a:tc>
                <a:tc>
                  <a:txBody>
                    <a:bodyPr/>
                    <a:lstStyle/>
                    <a:p>
                      <a:r>
                        <a:rPr lang="it-IT" sz="1800" dirty="0"/>
                        <a:t>Garantire trasparenza, legalità e sviluppo della cultura dell’integrità.</a:t>
                      </a:r>
                      <a:endParaRPr lang="it-IT" dirty="0"/>
                    </a:p>
                  </a:txBody>
                  <a:tcPr/>
                </a:tc>
                <a:extLst>
                  <a:ext uri="{0D108BD9-81ED-4DB2-BD59-A6C34878D82A}">
                    <a16:rowId xmlns:a16="http://schemas.microsoft.com/office/drawing/2014/main" val="1412874948"/>
                  </a:ext>
                </a:extLst>
              </a:tr>
              <a:tr h="370840">
                <a:tc>
                  <a:txBody>
                    <a:bodyPr/>
                    <a:lstStyle/>
                    <a:p>
                      <a:r>
                        <a:rPr lang="it-IT" sz="1800" dirty="0"/>
                        <a:t>Emanazione del Codice di comportamento dei dipendenti.</a:t>
                      </a:r>
                      <a:endParaRPr lang="it-IT" dirty="0"/>
                    </a:p>
                  </a:txBody>
                  <a:tcPr/>
                </a:tc>
                <a:tc>
                  <a:txBody>
                    <a:bodyPr/>
                    <a:lstStyle/>
                    <a:p>
                      <a:r>
                        <a:rPr lang="it-IT" sz="1800" dirty="0"/>
                        <a:t>Assicurare la qualità dei servizi, la prevenzione alla corruzione, il rispetto di doveri istituzionali quali diligenza, lealtà e imparzialità e servizio esclusivo alla cura dell’interesse pubblico.</a:t>
                      </a:r>
                      <a:endParaRPr lang="it-IT" dirty="0"/>
                    </a:p>
                  </a:txBody>
                  <a:tcPr/>
                </a:tc>
                <a:extLst>
                  <a:ext uri="{0D108BD9-81ED-4DB2-BD59-A6C34878D82A}">
                    <a16:rowId xmlns:a16="http://schemas.microsoft.com/office/drawing/2014/main" val="927695657"/>
                  </a:ext>
                </a:extLst>
              </a:tr>
              <a:tr h="490736">
                <a:tc>
                  <a:txBody>
                    <a:bodyPr/>
                    <a:lstStyle/>
                    <a:p>
                      <a:r>
                        <a:rPr lang="it-IT" sz="1800" dirty="0"/>
                        <a:t>Tutela dei pubblici dipendenti che denunciano condotte illecite.</a:t>
                      </a:r>
                      <a:endParaRPr lang="it-IT" dirty="0"/>
                    </a:p>
                  </a:txBody>
                  <a:tcPr/>
                </a:tc>
                <a:tc>
                  <a:txBody>
                    <a:bodyPr/>
                    <a:lstStyle/>
                    <a:p>
                      <a:endParaRPr lang="it-IT" dirty="0"/>
                    </a:p>
                  </a:txBody>
                  <a:tcPr/>
                </a:tc>
                <a:extLst>
                  <a:ext uri="{0D108BD9-81ED-4DB2-BD59-A6C34878D82A}">
                    <a16:rowId xmlns:a16="http://schemas.microsoft.com/office/drawing/2014/main" val="1375987524"/>
                  </a:ext>
                </a:extLst>
              </a:tr>
            </a:tbl>
          </a:graphicData>
        </a:graphic>
      </p:graphicFrame>
    </p:spTree>
    <p:extLst>
      <p:ext uri="{BB962C8B-B14F-4D97-AF65-F5344CB8AC3E}">
        <p14:creationId xmlns:p14="http://schemas.microsoft.com/office/powerpoint/2010/main" val="1658056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6334D5F-0B15-424A-91DB-506583FB17E9}"/>
              </a:ext>
            </a:extLst>
          </p:cNvPr>
          <p:cNvPicPr>
            <a:picLocks noChangeAspect="1"/>
          </p:cNvPicPr>
          <p:nvPr/>
        </p:nvPicPr>
        <p:blipFill rotWithShape="1">
          <a:blip r:embed="rId2"/>
          <a:srcRect t="4447" b="5322"/>
          <a:stretch/>
        </p:blipFill>
        <p:spPr>
          <a:xfrm>
            <a:off x="1943269" y="2079314"/>
            <a:ext cx="8305461" cy="4215401"/>
          </a:xfrm>
          <a:prstGeom prst="rect">
            <a:avLst/>
          </a:prstGeom>
        </p:spPr>
      </p:pic>
      <p:sp>
        <p:nvSpPr>
          <p:cNvPr id="5" name="Rettangolo 4">
            <a:extLst>
              <a:ext uri="{FF2B5EF4-FFF2-40B4-BE49-F238E27FC236}">
                <a16:creationId xmlns:a16="http://schemas.microsoft.com/office/drawing/2014/main" id="{E26A0A72-ACA3-49E7-9864-685C9789D3A4}"/>
              </a:ext>
            </a:extLst>
          </p:cNvPr>
          <p:cNvSpPr/>
          <p:nvPr/>
        </p:nvSpPr>
        <p:spPr>
          <a:xfrm>
            <a:off x="-11676" y="6432107"/>
            <a:ext cx="11670383" cy="369332"/>
          </a:xfrm>
          <a:prstGeom prst="rect">
            <a:avLst/>
          </a:prstGeom>
        </p:spPr>
        <p:txBody>
          <a:bodyPr wrap="square">
            <a:spAutoFit/>
          </a:bodyPr>
          <a:lstStyle/>
          <a:p>
            <a:pPr algn="ctr"/>
            <a:r>
              <a:rPr lang="it-IT" dirty="0">
                <a:hlinkClick r:id="rId3"/>
              </a:rPr>
              <a:t>http://trasparenza.regione.emilia-romagna.it/altri-contenuti/anticorruzione/prevenzione-della-corruzione</a:t>
            </a:r>
            <a:endParaRPr lang="it-IT" dirty="0"/>
          </a:p>
        </p:txBody>
      </p:sp>
      <p:sp>
        <p:nvSpPr>
          <p:cNvPr id="6" name="Titolo 1">
            <a:extLst>
              <a:ext uri="{FF2B5EF4-FFF2-40B4-BE49-F238E27FC236}">
                <a16:creationId xmlns:a16="http://schemas.microsoft.com/office/drawing/2014/main" id="{0C7BB7CA-799E-4D2B-8CC9-502800DDA6F6}"/>
              </a:ext>
            </a:extLst>
          </p:cNvPr>
          <p:cNvSpPr txBox="1">
            <a:spLocks/>
          </p:cNvSpPr>
          <p:nvPr/>
        </p:nvSpPr>
        <p:spPr>
          <a:xfrm>
            <a:off x="0" y="68696"/>
            <a:ext cx="12192000" cy="1941922"/>
          </a:xfrm>
          <a:prstGeom prst="rect">
            <a:avLst/>
          </a:prstGeom>
        </p:spPr>
        <p:txBody>
          <a:bodyPr>
            <a:noAutofit/>
          </a:bodyPr>
          <a:lstStyle>
            <a:lvl1pPr algn="l" defTabSz="914400" rtl="0" eaLnBrk="1" latinLnBrk="0" hangingPunct="1">
              <a:lnSpc>
                <a:spcPct val="90000"/>
              </a:lnSpc>
              <a:spcBef>
                <a:spcPct val="0"/>
              </a:spcBef>
              <a:buNone/>
              <a:defRPr sz="540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it-IT" sz="4600" dirty="0">
                <a:solidFill>
                  <a:srgbClr val="FF0000"/>
                </a:solidFill>
              </a:rPr>
              <a:t>ARTICOLO 15</a:t>
            </a:r>
            <a:r>
              <a:rPr lang="it-IT" sz="4600" dirty="0"/>
              <a:t>: </a:t>
            </a:r>
            <a:r>
              <a:rPr lang="it-IT" sz="4600" cap="none" dirty="0"/>
              <a:t>Politiche di prevenzione e di contrasto della corruzione e dell’illegalità all’interno dell’amministrazione regionale e delle altre amministrazioni pubbliche</a:t>
            </a:r>
            <a:endParaRPr lang="it-IT" sz="4600" dirty="0"/>
          </a:p>
        </p:txBody>
      </p:sp>
    </p:spTree>
    <p:extLst>
      <p:ext uri="{BB962C8B-B14F-4D97-AF65-F5344CB8AC3E}">
        <p14:creationId xmlns:p14="http://schemas.microsoft.com/office/powerpoint/2010/main" val="9514074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260D529-146C-4171-B4A5-3AE88DF06E9B}"/>
              </a:ext>
            </a:extLst>
          </p:cNvPr>
          <p:cNvSpPr>
            <a:spLocks noGrp="1"/>
          </p:cNvSpPr>
          <p:nvPr>
            <p:ph idx="1"/>
          </p:nvPr>
        </p:nvSpPr>
        <p:spPr>
          <a:xfrm>
            <a:off x="631596" y="2121407"/>
            <a:ext cx="11019934" cy="1875557"/>
          </a:xfrm>
        </p:spPr>
        <p:txBody>
          <a:bodyPr>
            <a:normAutofit/>
          </a:bodyPr>
          <a:lstStyle/>
          <a:p>
            <a:pPr marL="0" indent="0" algn="ctr">
              <a:buNone/>
            </a:pPr>
            <a:r>
              <a:rPr lang="it-IT" sz="2600" dirty="0"/>
              <a:t>La Regione promuove la costituzione di una </a:t>
            </a:r>
            <a:r>
              <a:rPr lang="it-IT" sz="2600" b="1" dirty="0"/>
              <a:t>Rete per l’integrità e la trasparenza quale sede di confronto volontaria </a:t>
            </a:r>
            <a:r>
              <a:rPr lang="it-IT" sz="2600" dirty="0"/>
              <a:t>a cui possono partecipare i responsabili della prevenzione della corruzione ed i responsabili per la trasparenza degli enti locali del territorio regionale.</a:t>
            </a:r>
          </a:p>
          <a:p>
            <a:pPr marL="0" indent="0">
              <a:buNone/>
            </a:pPr>
            <a:endParaRPr lang="it-IT" sz="2400" dirty="0"/>
          </a:p>
        </p:txBody>
      </p:sp>
      <p:sp>
        <p:nvSpPr>
          <p:cNvPr id="4" name="Titolo 1">
            <a:extLst>
              <a:ext uri="{FF2B5EF4-FFF2-40B4-BE49-F238E27FC236}">
                <a16:creationId xmlns:a16="http://schemas.microsoft.com/office/drawing/2014/main" id="{A50B139D-315F-4BA7-8634-0978276F2767}"/>
              </a:ext>
            </a:extLst>
          </p:cNvPr>
          <p:cNvSpPr>
            <a:spLocks noGrp="1"/>
          </p:cNvSpPr>
          <p:nvPr>
            <p:ph type="title"/>
          </p:nvPr>
        </p:nvSpPr>
        <p:spPr>
          <a:xfrm>
            <a:off x="0" y="132162"/>
            <a:ext cx="12192000" cy="1941922"/>
          </a:xfrm>
        </p:spPr>
        <p:txBody>
          <a:bodyPr>
            <a:noAutofit/>
          </a:bodyPr>
          <a:lstStyle/>
          <a:p>
            <a:pPr algn="ctr"/>
            <a:r>
              <a:rPr lang="it-IT" sz="4600" dirty="0">
                <a:solidFill>
                  <a:srgbClr val="FF0000"/>
                </a:solidFill>
              </a:rPr>
              <a:t>ARTICOLO 15</a:t>
            </a:r>
            <a:r>
              <a:rPr lang="it-IT" sz="4600" dirty="0"/>
              <a:t>: </a:t>
            </a:r>
            <a:r>
              <a:rPr lang="it-IT" sz="4600" cap="none" dirty="0"/>
              <a:t>Politiche di prevenzione e di contrasto della corruzione e dell’illegalità all’interno dell’amministrazione regionale e delle altre amministrazioni pubbliche</a:t>
            </a:r>
            <a:endParaRPr lang="it-IT" sz="4600" dirty="0"/>
          </a:p>
        </p:txBody>
      </p:sp>
      <p:sp>
        <p:nvSpPr>
          <p:cNvPr id="6" name="Rettangolo 5">
            <a:extLst>
              <a:ext uri="{FF2B5EF4-FFF2-40B4-BE49-F238E27FC236}">
                <a16:creationId xmlns:a16="http://schemas.microsoft.com/office/drawing/2014/main" id="{F152EC19-8D56-4C3C-AC2A-B328A90E510B}"/>
              </a:ext>
            </a:extLst>
          </p:cNvPr>
          <p:cNvSpPr/>
          <p:nvPr/>
        </p:nvSpPr>
        <p:spPr>
          <a:xfrm>
            <a:off x="6363092" y="4450419"/>
            <a:ext cx="5099901" cy="461665"/>
          </a:xfrm>
          <a:prstGeom prst="rect">
            <a:avLst/>
          </a:prstGeom>
        </p:spPr>
        <p:txBody>
          <a:bodyPr wrap="square">
            <a:spAutoFit/>
          </a:bodyPr>
          <a:lstStyle/>
          <a:p>
            <a:pPr lvl="1" algn="ctr"/>
            <a:r>
              <a:rPr lang="it-IT" sz="2400" dirty="0"/>
              <a:t>e</a:t>
            </a:r>
            <a:endParaRPr lang="it-IT" sz="2000" dirty="0"/>
          </a:p>
        </p:txBody>
      </p:sp>
      <p:sp>
        <p:nvSpPr>
          <p:cNvPr id="2" name="CasellaDiTesto 1">
            <a:extLst>
              <a:ext uri="{FF2B5EF4-FFF2-40B4-BE49-F238E27FC236}">
                <a16:creationId xmlns:a16="http://schemas.microsoft.com/office/drawing/2014/main" id="{C9F8CB13-99BE-4598-8238-D0438532B3EF}"/>
              </a:ext>
            </a:extLst>
          </p:cNvPr>
          <p:cNvSpPr txBox="1"/>
          <p:nvPr/>
        </p:nvSpPr>
        <p:spPr>
          <a:xfrm>
            <a:off x="646262" y="3968683"/>
            <a:ext cx="2092750" cy="2308324"/>
          </a:xfrm>
          <a:prstGeom prst="rect">
            <a:avLst/>
          </a:prstGeom>
          <a:noFill/>
        </p:spPr>
        <p:txBody>
          <a:bodyPr wrap="square" rtlCol="0">
            <a:spAutoFit/>
          </a:bodyPr>
          <a:lstStyle/>
          <a:p>
            <a:pPr algn="ctr"/>
            <a:r>
              <a:rPr lang="it-IT" dirty="0">
                <a:hlinkClick r:id="rId2"/>
              </a:rPr>
              <a:t>Legalità, nasce una rete per l'integrità e per la trasparenza: https://www.youtube.com/watch?time_continue=58&amp;v=zD5NtapCaOY</a:t>
            </a:r>
            <a:endParaRPr lang="it-IT" dirty="0"/>
          </a:p>
        </p:txBody>
      </p:sp>
      <p:graphicFrame>
        <p:nvGraphicFramePr>
          <p:cNvPr id="9" name="Tabella 8">
            <a:extLst>
              <a:ext uri="{FF2B5EF4-FFF2-40B4-BE49-F238E27FC236}">
                <a16:creationId xmlns:a16="http://schemas.microsoft.com/office/drawing/2014/main" id="{D90C2EFB-513D-4C77-962F-9B69B8F90AE4}"/>
              </a:ext>
            </a:extLst>
          </p:cNvPr>
          <p:cNvGraphicFramePr>
            <a:graphicFrameLocks noGrp="1"/>
          </p:cNvGraphicFramePr>
          <p:nvPr>
            <p:extLst>
              <p:ext uri="{D42A27DB-BD31-4B8C-83A1-F6EECF244321}">
                <p14:modId xmlns:p14="http://schemas.microsoft.com/office/powerpoint/2010/main" val="1202110213"/>
              </p:ext>
            </p:extLst>
          </p:nvPr>
        </p:nvGraphicFramePr>
        <p:xfrm>
          <a:off x="3068949" y="3968683"/>
          <a:ext cx="8252644" cy="2487809"/>
        </p:xfrm>
        <a:graphic>
          <a:graphicData uri="http://schemas.openxmlformats.org/drawingml/2006/table">
            <a:tbl>
              <a:tblPr firstRow="1" bandRow="1">
                <a:tableStyleId>{9DCAF9ED-07DC-4A11-8D7F-57B35C25682E}</a:tableStyleId>
              </a:tblPr>
              <a:tblGrid>
                <a:gridCol w="8252644">
                  <a:extLst>
                    <a:ext uri="{9D8B030D-6E8A-4147-A177-3AD203B41FA5}">
                      <a16:colId xmlns:a16="http://schemas.microsoft.com/office/drawing/2014/main" val="3394415995"/>
                    </a:ext>
                  </a:extLst>
                </a:gridCol>
              </a:tblGrid>
              <a:tr h="455163">
                <a:tc>
                  <a:txBody>
                    <a:bodyPr/>
                    <a:lstStyle/>
                    <a:p>
                      <a:pPr algn="ctr"/>
                      <a:r>
                        <a:rPr lang="it-IT" dirty="0"/>
                        <a:t>OBIETTIVI</a:t>
                      </a:r>
                    </a:p>
                  </a:txBody>
                  <a:tcPr/>
                </a:tc>
                <a:extLst>
                  <a:ext uri="{0D108BD9-81ED-4DB2-BD59-A6C34878D82A}">
                    <a16:rowId xmlns:a16="http://schemas.microsoft.com/office/drawing/2014/main" val="291379645"/>
                  </a:ext>
                </a:extLst>
              </a:tr>
              <a:tr h="1122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1. </a:t>
                      </a:r>
                      <a:r>
                        <a:rPr lang="it-IT" sz="1800" dirty="0"/>
                        <a:t>Condividere esperienze e attività di prevenzione, messe in campo con i rispettivi piani triennali di prevenzione della corruzione ed i programmi triennali per la trasparenza e l’integrità</a:t>
                      </a:r>
                    </a:p>
                  </a:txBody>
                  <a:tcPr/>
                </a:tc>
                <a:extLst>
                  <a:ext uri="{0D108BD9-81ED-4DB2-BD59-A6C34878D82A}">
                    <a16:rowId xmlns:a16="http://schemas.microsoft.com/office/drawing/2014/main" val="3765325027"/>
                  </a:ext>
                </a:extLst>
              </a:tr>
              <a:tr h="455163">
                <a:tc>
                  <a:txBody>
                    <a:bodyPr/>
                    <a:lstStyle/>
                    <a:p>
                      <a:r>
                        <a:rPr lang="it-IT" sz="1800" dirty="0"/>
                        <a:t>2. Organizzare attività comuni di formazione </a:t>
                      </a:r>
                      <a:endParaRPr lang="it-IT" dirty="0"/>
                    </a:p>
                  </a:txBody>
                  <a:tcPr/>
                </a:tc>
                <a:extLst>
                  <a:ext uri="{0D108BD9-81ED-4DB2-BD59-A6C34878D82A}">
                    <a16:rowId xmlns:a16="http://schemas.microsoft.com/office/drawing/2014/main" val="1684934107"/>
                  </a:ext>
                </a:extLst>
              </a:tr>
              <a:tr h="455163">
                <a:tc>
                  <a:txBody>
                    <a:bodyPr/>
                    <a:lstStyle/>
                    <a:p>
                      <a:r>
                        <a:rPr lang="it-IT" sz="1800" dirty="0"/>
                        <a:t>3. Confrontare valutazioni proposte tra istituzioni, associazioni e cittadini</a:t>
                      </a:r>
                      <a:endParaRPr lang="it-IT" dirty="0"/>
                    </a:p>
                  </a:txBody>
                  <a:tcPr/>
                </a:tc>
                <a:extLst>
                  <a:ext uri="{0D108BD9-81ED-4DB2-BD59-A6C34878D82A}">
                    <a16:rowId xmlns:a16="http://schemas.microsoft.com/office/drawing/2014/main" val="892772897"/>
                  </a:ext>
                </a:extLst>
              </a:tr>
            </a:tbl>
          </a:graphicData>
        </a:graphic>
      </p:graphicFrame>
    </p:spTree>
    <p:extLst>
      <p:ext uri="{BB962C8B-B14F-4D97-AF65-F5344CB8AC3E}">
        <p14:creationId xmlns:p14="http://schemas.microsoft.com/office/powerpoint/2010/main" val="3702983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D0F6BFF-2716-478A-82C9-3B106A9A4809}"/>
              </a:ext>
            </a:extLst>
          </p:cNvPr>
          <p:cNvPicPr>
            <a:picLocks noChangeAspect="1"/>
          </p:cNvPicPr>
          <p:nvPr/>
        </p:nvPicPr>
        <p:blipFill>
          <a:blip r:embed="rId2"/>
          <a:stretch>
            <a:fillRect/>
          </a:stretch>
        </p:blipFill>
        <p:spPr>
          <a:xfrm>
            <a:off x="166540" y="0"/>
            <a:ext cx="11858920" cy="68580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976588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FD6C0E-8CB8-44FD-A5D8-F9C4468BF64E}"/>
              </a:ext>
            </a:extLst>
          </p:cNvPr>
          <p:cNvSpPr>
            <a:spLocks noGrp="1"/>
          </p:cNvSpPr>
          <p:nvPr>
            <p:ph type="title"/>
          </p:nvPr>
        </p:nvSpPr>
        <p:spPr>
          <a:xfrm>
            <a:off x="0" y="122548"/>
            <a:ext cx="12192000" cy="1971428"/>
          </a:xfrm>
        </p:spPr>
        <p:txBody>
          <a:bodyPr>
            <a:noAutofit/>
          </a:bodyPr>
          <a:lstStyle/>
          <a:p>
            <a:pPr algn="ctr"/>
            <a:r>
              <a:rPr lang="it-IT" sz="4800" dirty="0">
                <a:solidFill>
                  <a:srgbClr val="FF0000"/>
                </a:solidFill>
              </a:rPr>
              <a:t>Articolo 16</a:t>
            </a:r>
            <a:r>
              <a:rPr lang="it-IT" sz="4800" dirty="0"/>
              <a:t>: </a:t>
            </a:r>
            <a:r>
              <a:rPr lang="it-IT" sz="4800" cap="none" dirty="0"/>
              <a:t>Misure a sostegno della cultura della legalità e della cittadinanza responsabile nel settore dell’educazione e dell’istruzione</a:t>
            </a:r>
            <a:endParaRPr lang="it-IT" sz="4800" dirty="0"/>
          </a:p>
        </p:txBody>
      </p:sp>
      <p:graphicFrame>
        <p:nvGraphicFramePr>
          <p:cNvPr id="4" name="Segnaposto contenuto 3">
            <a:extLst>
              <a:ext uri="{FF2B5EF4-FFF2-40B4-BE49-F238E27FC236}">
                <a16:creationId xmlns:a16="http://schemas.microsoft.com/office/drawing/2014/main" id="{D9F9AE30-ED09-4245-85B1-CE9410B25F0D}"/>
              </a:ext>
            </a:extLst>
          </p:cNvPr>
          <p:cNvGraphicFramePr>
            <a:graphicFrameLocks noGrp="1"/>
          </p:cNvGraphicFramePr>
          <p:nvPr>
            <p:ph idx="1"/>
            <p:extLst>
              <p:ext uri="{D42A27DB-BD31-4B8C-83A1-F6EECF244321}">
                <p14:modId xmlns:p14="http://schemas.microsoft.com/office/powerpoint/2010/main" val="538248223"/>
              </p:ext>
            </p:extLst>
          </p:nvPr>
        </p:nvGraphicFramePr>
        <p:xfrm>
          <a:off x="122548" y="1998482"/>
          <a:ext cx="12069452" cy="4760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8214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2FB1F2-32D0-41EE-A672-A00DB2F188CA}"/>
              </a:ext>
            </a:extLst>
          </p:cNvPr>
          <p:cNvSpPr>
            <a:spLocks noGrp="1"/>
          </p:cNvSpPr>
          <p:nvPr>
            <p:ph type="title"/>
          </p:nvPr>
        </p:nvSpPr>
        <p:spPr>
          <a:xfrm>
            <a:off x="1" y="89554"/>
            <a:ext cx="12192000" cy="1682685"/>
          </a:xfrm>
        </p:spPr>
        <p:txBody>
          <a:bodyPr>
            <a:normAutofit/>
          </a:bodyPr>
          <a:lstStyle/>
          <a:p>
            <a:pPr algn="ctr"/>
            <a:r>
              <a:rPr lang="it-IT" dirty="0">
                <a:solidFill>
                  <a:srgbClr val="FF0000"/>
                </a:solidFill>
              </a:rPr>
              <a:t>Articolo 17</a:t>
            </a:r>
            <a:r>
              <a:rPr lang="it-IT" dirty="0"/>
              <a:t>: </a:t>
            </a:r>
            <a:r>
              <a:rPr lang="it-IT" cap="none" dirty="0"/>
              <a:t>Interventi per la prevenzione dell’usura</a:t>
            </a:r>
            <a:endParaRPr lang="it-IT" dirty="0"/>
          </a:p>
        </p:txBody>
      </p:sp>
      <p:graphicFrame>
        <p:nvGraphicFramePr>
          <p:cNvPr id="4" name="Segnaposto contenuto 3">
            <a:extLst>
              <a:ext uri="{FF2B5EF4-FFF2-40B4-BE49-F238E27FC236}">
                <a16:creationId xmlns:a16="http://schemas.microsoft.com/office/drawing/2014/main" id="{5989B118-F447-437D-98B8-D85D5AA5C68E}"/>
              </a:ext>
            </a:extLst>
          </p:cNvPr>
          <p:cNvGraphicFramePr>
            <a:graphicFrameLocks noGrp="1"/>
          </p:cNvGraphicFramePr>
          <p:nvPr>
            <p:ph idx="1"/>
            <p:extLst>
              <p:ext uri="{D42A27DB-BD31-4B8C-83A1-F6EECF244321}">
                <p14:modId xmlns:p14="http://schemas.microsoft.com/office/powerpoint/2010/main" val="1997067744"/>
              </p:ext>
            </p:extLst>
          </p:nvPr>
        </p:nvGraphicFramePr>
        <p:xfrm>
          <a:off x="0" y="1609344"/>
          <a:ext cx="12191999" cy="5159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asellaDiTesto 9">
            <a:extLst>
              <a:ext uri="{FF2B5EF4-FFF2-40B4-BE49-F238E27FC236}">
                <a16:creationId xmlns:a16="http://schemas.microsoft.com/office/drawing/2014/main" id="{95C8FA4C-E4CC-4A5B-B445-89100BAFEA6D}"/>
              </a:ext>
            </a:extLst>
          </p:cNvPr>
          <p:cNvSpPr txBox="1"/>
          <p:nvPr/>
        </p:nvSpPr>
        <p:spPr>
          <a:xfrm>
            <a:off x="7004115" y="3526136"/>
            <a:ext cx="4892511" cy="1107996"/>
          </a:xfrm>
          <a:prstGeom prst="rect">
            <a:avLst/>
          </a:prstGeom>
          <a:noFill/>
        </p:spPr>
        <p:txBody>
          <a:bodyPr wrap="square" rtlCol="0">
            <a:spAutoFit/>
          </a:bodyPr>
          <a:lstStyle/>
          <a:p>
            <a:pPr algn="ctr"/>
            <a:r>
              <a:rPr lang="it-IT" sz="1600" dirty="0">
                <a:hlinkClick r:id="rId7"/>
              </a:rPr>
              <a:t>http://rimborsodelsinistro.consap.it/fondi-e-attivita/solidarieta/fondo-mafia-estorsione-e-usura</a:t>
            </a:r>
            <a:endParaRPr lang="it-IT" sz="1600" dirty="0"/>
          </a:p>
          <a:p>
            <a:pPr algn="ctr"/>
            <a:endParaRPr lang="it-IT" dirty="0"/>
          </a:p>
        </p:txBody>
      </p:sp>
    </p:spTree>
    <p:extLst>
      <p:ext uri="{BB962C8B-B14F-4D97-AF65-F5344CB8AC3E}">
        <p14:creationId xmlns:p14="http://schemas.microsoft.com/office/powerpoint/2010/main" val="273090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9138602-8FCB-4F67-ABBA-D9BE3C118486}"/>
              </a:ext>
            </a:extLst>
          </p:cNvPr>
          <p:cNvSpPr>
            <a:spLocks noGrp="1"/>
          </p:cNvSpPr>
          <p:nvPr>
            <p:ph idx="1"/>
          </p:nvPr>
        </p:nvSpPr>
        <p:spPr>
          <a:xfrm>
            <a:off x="828675" y="1355979"/>
            <a:ext cx="11058525" cy="5045964"/>
          </a:xfrm>
        </p:spPr>
        <p:txBody>
          <a:bodyPr/>
          <a:lstStyle/>
          <a:p>
            <a:pPr marL="0" indent="0">
              <a:lnSpc>
                <a:spcPct val="150000"/>
              </a:lnSpc>
              <a:buNone/>
            </a:pPr>
            <a:r>
              <a:rPr lang="it-IT" sz="2800" b="1" dirty="0">
                <a:latin typeface="Arial Rounded MT Bold" panose="020F0704030504030204" pitchFamily="34" charset="0"/>
              </a:rPr>
              <a:t>Capo II - Interventi di prevenzione terziaria</a:t>
            </a:r>
            <a:endParaRPr lang="it-IT" sz="2800" dirty="0">
              <a:latin typeface="Arial Rounded MT Bold" panose="020F0704030504030204" pitchFamily="34" charset="0"/>
            </a:endParaRPr>
          </a:p>
          <a:p>
            <a:pPr>
              <a:lnSpc>
                <a:spcPct val="150000"/>
              </a:lnSpc>
            </a:pPr>
            <a:r>
              <a:rPr lang="it-IT" dirty="0">
                <a:solidFill>
                  <a:srgbClr val="FF0000"/>
                </a:solidFill>
                <a:latin typeface="Kristen ITC" panose="03050502040202030202" pitchFamily="66" charset="0"/>
              </a:rPr>
              <a:t>Art. 19 </a:t>
            </a:r>
            <a:r>
              <a:rPr lang="it-IT" dirty="0">
                <a:latin typeface="Kristen ITC" panose="03050502040202030202" pitchFamily="66" charset="0"/>
              </a:rPr>
              <a:t>- Azioni finalizzate al recupero dei beni immobili confiscati e all’utilizzo per fini sociali dei beni sequestrati</a:t>
            </a:r>
          </a:p>
          <a:p>
            <a:pPr>
              <a:lnSpc>
                <a:spcPct val="150000"/>
              </a:lnSpc>
            </a:pPr>
            <a:r>
              <a:rPr lang="it-IT" dirty="0">
                <a:solidFill>
                  <a:srgbClr val="FF0000"/>
                </a:solidFill>
                <a:latin typeface="Kristen ITC" panose="03050502040202030202" pitchFamily="66" charset="0"/>
              </a:rPr>
              <a:t>Art. 20 </a:t>
            </a:r>
            <a:r>
              <a:rPr lang="it-IT" dirty="0">
                <a:latin typeface="Kristen ITC" panose="03050502040202030202" pitchFamily="66" charset="0"/>
              </a:rPr>
              <a:t>- Azioni per la continuità produttiva e la tutela occupazionale</a:t>
            </a:r>
          </a:p>
          <a:p>
            <a:pPr>
              <a:lnSpc>
                <a:spcPct val="150000"/>
              </a:lnSpc>
            </a:pPr>
            <a:r>
              <a:rPr lang="it-IT" dirty="0">
                <a:solidFill>
                  <a:srgbClr val="FF0000"/>
                </a:solidFill>
                <a:latin typeface="Kristen ITC" panose="03050502040202030202" pitchFamily="66" charset="0"/>
              </a:rPr>
              <a:t>Art. 21 </a:t>
            </a:r>
            <a:r>
              <a:rPr lang="it-IT" dirty="0">
                <a:latin typeface="Kristen ITC" panose="03050502040202030202" pitchFamily="66" charset="0"/>
              </a:rPr>
              <a:t>- Tavolo regionale sui beni e aziende sequestrati o confiscati</a:t>
            </a:r>
          </a:p>
          <a:p>
            <a:pPr>
              <a:lnSpc>
                <a:spcPct val="150000"/>
              </a:lnSpc>
            </a:pPr>
            <a:r>
              <a:rPr lang="it-IT" dirty="0">
                <a:solidFill>
                  <a:srgbClr val="FF0000"/>
                </a:solidFill>
                <a:latin typeface="Kristen ITC" panose="03050502040202030202" pitchFamily="66" charset="0"/>
              </a:rPr>
              <a:t>Art. 22 </a:t>
            </a:r>
            <a:r>
              <a:rPr lang="it-IT" dirty="0">
                <a:latin typeface="Kristen ITC" panose="03050502040202030202" pitchFamily="66" charset="0"/>
              </a:rPr>
              <a:t>- Assistenza e aiuto alle vittime innocenti dei reati di stampo mafioso e della criminalità organizzata e di altre fattispecie criminose</a:t>
            </a:r>
          </a:p>
          <a:p>
            <a:pPr>
              <a:lnSpc>
                <a:spcPct val="150000"/>
              </a:lnSpc>
            </a:pPr>
            <a:r>
              <a:rPr lang="it-IT" dirty="0">
                <a:solidFill>
                  <a:srgbClr val="FF0000"/>
                </a:solidFill>
                <a:latin typeface="Kristen ITC" panose="03050502040202030202" pitchFamily="66" charset="0"/>
              </a:rPr>
              <a:t>Art. 23 </a:t>
            </a:r>
            <a:r>
              <a:rPr lang="it-IT" dirty="0">
                <a:latin typeface="Kristen ITC" panose="03050502040202030202" pitchFamily="66" charset="0"/>
              </a:rPr>
              <a:t>- Politiche a sostegno delle vittime dell’usura e del racket</a:t>
            </a:r>
          </a:p>
          <a:p>
            <a:endParaRPr lang="it-IT" dirty="0"/>
          </a:p>
        </p:txBody>
      </p:sp>
      <p:sp>
        <p:nvSpPr>
          <p:cNvPr id="4" name="Titolo 1">
            <a:extLst>
              <a:ext uri="{FF2B5EF4-FFF2-40B4-BE49-F238E27FC236}">
                <a16:creationId xmlns:a16="http://schemas.microsoft.com/office/drawing/2014/main" id="{4D86E33E-D000-453C-AB54-E41CA531B83A}"/>
              </a:ext>
            </a:extLst>
          </p:cNvPr>
          <p:cNvSpPr>
            <a:spLocks noGrp="1"/>
          </p:cNvSpPr>
          <p:nvPr>
            <p:ph type="title"/>
          </p:nvPr>
        </p:nvSpPr>
        <p:spPr>
          <a:xfrm>
            <a:off x="1069848" y="341757"/>
            <a:ext cx="10058400" cy="982218"/>
          </a:xfrm>
        </p:spPr>
        <p:txBody>
          <a:bodyPr>
            <a:normAutofit/>
          </a:bodyPr>
          <a:lstStyle/>
          <a:p>
            <a:pPr algn="ctr"/>
            <a:r>
              <a:rPr lang="it-IT" dirty="0"/>
              <a:t>Titolo II – promozione della legalità</a:t>
            </a:r>
          </a:p>
        </p:txBody>
      </p:sp>
      <p:sp>
        <p:nvSpPr>
          <p:cNvPr id="2" name="CasellaDiTesto 1">
            <a:extLst>
              <a:ext uri="{FF2B5EF4-FFF2-40B4-BE49-F238E27FC236}">
                <a16:creationId xmlns:a16="http://schemas.microsoft.com/office/drawing/2014/main" id="{C19C3075-5456-4E1C-8988-9F85EB6263CF}"/>
              </a:ext>
            </a:extLst>
          </p:cNvPr>
          <p:cNvSpPr txBox="1"/>
          <p:nvPr/>
        </p:nvSpPr>
        <p:spPr>
          <a:xfrm>
            <a:off x="7206791" y="6217277"/>
            <a:ext cx="4029959" cy="369332"/>
          </a:xfrm>
          <a:prstGeom prst="rect">
            <a:avLst/>
          </a:prstGeom>
          <a:noFill/>
        </p:spPr>
        <p:txBody>
          <a:bodyPr wrap="square" rtlCol="0">
            <a:spAutoFit/>
          </a:bodyPr>
          <a:lstStyle/>
          <a:p>
            <a:pPr algn="ctr"/>
            <a:r>
              <a:rPr lang="it-IT" sz="1800" kern="1200" dirty="0">
                <a:solidFill>
                  <a:schemeClr val="tx1"/>
                </a:solidFill>
                <a:latin typeface="+mn-lt"/>
                <a:ea typeface="+mn-ea"/>
                <a:cs typeface="+mn-cs"/>
                <a:hlinkClick r:id="rId2"/>
              </a:rPr>
              <a:t>Titolo II - promozione della legalità</a:t>
            </a:r>
            <a:endParaRPr lang="it-IT" sz="1800" kern="1200" dirty="0">
              <a:solidFill>
                <a:schemeClr val="tx1"/>
              </a:solidFill>
              <a:latin typeface="+mn-lt"/>
              <a:ea typeface="+mn-ea"/>
              <a:cs typeface="+mn-cs"/>
            </a:endParaRPr>
          </a:p>
        </p:txBody>
      </p:sp>
    </p:spTree>
    <p:extLst>
      <p:ext uri="{BB962C8B-B14F-4D97-AF65-F5344CB8AC3E}">
        <p14:creationId xmlns:p14="http://schemas.microsoft.com/office/powerpoint/2010/main" val="2646520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3C2934-39BA-44BC-8AE0-F1CD8F52C0B8}"/>
              </a:ext>
            </a:extLst>
          </p:cNvPr>
          <p:cNvSpPr>
            <a:spLocks noGrp="1"/>
          </p:cNvSpPr>
          <p:nvPr>
            <p:ph type="title"/>
          </p:nvPr>
        </p:nvSpPr>
        <p:spPr>
          <a:xfrm>
            <a:off x="0" y="0"/>
            <a:ext cx="12192000" cy="1609344"/>
          </a:xfrm>
        </p:spPr>
        <p:txBody>
          <a:bodyPr>
            <a:noAutofit/>
          </a:bodyPr>
          <a:lstStyle/>
          <a:p>
            <a:pPr algn="ctr"/>
            <a:r>
              <a:rPr lang="it-IT" sz="4400" dirty="0">
                <a:solidFill>
                  <a:srgbClr val="FF0000"/>
                </a:solidFill>
              </a:rPr>
              <a:t>Articolo 19</a:t>
            </a:r>
            <a:r>
              <a:rPr lang="it-IT" sz="4400" dirty="0"/>
              <a:t>: </a:t>
            </a:r>
            <a:r>
              <a:rPr lang="it-IT" sz="4400" cap="none" dirty="0"/>
              <a:t>Azioni finalizzate al recupero dei beni immobili confiscati e all’utilizzo per fini sociali dei beni sequestrati</a:t>
            </a:r>
            <a:endParaRPr lang="it-IT" sz="4400" dirty="0"/>
          </a:p>
        </p:txBody>
      </p:sp>
      <p:graphicFrame>
        <p:nvGraphicFramePr>
          <p:cNvPr id="4" name="Tabella 3">
            <a:extLst>
              <a:ext uri="{FF2B5EF4-FFF2-40B4-BE49-F238E27FC236}">
                <a16:creationId xmlns:a16="http://schemas.microsoft.com/office/drawing/2014/main" id="{8190E6AD-B94E-490A-B3F3-D2D0A64ED5FB}"/>
              </a:ext>
            </a:extLst>
          </p:cNvPr>
          <p:cNvGraphicFramePr>
            <a:graphicFrameLocks noGrp="1"/>
          </p:cNvGraphicFramePr>
          <p:nvPr>
            <p:extLst>
              <p:ext uri="{D42A27DB-BD31-4B8C-83A1-F6EECF244321}">
                <p14:modId xmlns:p14="http://schemas.microsoft.com/office/powerpoint/2010/main" val="1757627156"/>
              </p:ext>
            </p:extLst>
          </p:nvPr>
        </p:nvGraphicFramePr>
        <p:xfrm>
          <a:off x="537327" y="1609345"/>
          <a:ext cx="6759019" cy="5016401"/>
        </p:xfrm>
        <a:graphic>
          <a:graphicData uri="http://schemas.openxmlformats.org/drawingml/2006/table">
            <a:tbl>
              <a:tblPr firstRow="1" bandRow="1">
                <a:tableStyleId>{5C22544A-7EE6-4342-B048-85BDC9FD1C3A}</a:tableStyleId>
              </a:tblPr>
              <a:tblGrid>
                <a:gridCol w="6759019">
                  <a:extLst>
                    <a:ext uri="{9D8B030D-6E8A-4147-A177-3AD203B41FA5}">
                      <a16:colId xmlns:a16="http://schemas.microsoft.com/office/drawing/2014/main" val="3367602493"/>
                    </a:ext>
                  </a:extLst>
                </a:gridCol>
              </a:tblGrid>
              <a:tr h="849709">
                <a:tc>
                  <a:txBody>
                    <a:bodyPr/>
                    <a:lstStyle/>
                    <a:p>
                      <a:pPr algn="ctr"/>
                      <a:r>
                        <a:rPr lang="it-IT" dirty="0"/>
                        <a:t>Prevenzione terziaria: </a:t>
                      </a:r>
                      <a:r>
                        <a:rPr lang="it-IT" b="0" dirty="0"/>
                        <a:t>attività volte a ridurre i danni provocati nel tessuto economico e sociale della regione da fenomeni mafiosi già conclamati.</a:t>
                      </a:r>
                    </a:p>
                  </a:txBody>
                  <a:tcPr/>
                </a:tc>
                <a:extLst>
                  <a:ext uri="{0D108BD9-81ED-4DB2-BD59-A6C34878D82A}">
                    <a16:rowId xmlns:a16="http://schemas.microsoft.com/office/drawing/2014/main" val="2062744272"/>
                  </a:ext>
                </a:extLst>
              </a:tr>
              <a:tr h="683667">
                <a:tc>
                  <a:txBody>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it-IT" b="1" dirty="0"/>
                        <a:t>Assistenza agli enti locali </a:t>
                      </a:r>
                      <a:r>
                        <a:rPr lang="it-IT" b="0" dirty="0"/>
                        <a:t>assegnatari dei beni immobili confiscati </a:t>
                      </a:r>
                      <a:r>
                        <a:rPr lang="it-IT" dirty="0"/>
                        <a:t>alla criminalità organizzata e mafiosa;</a:t>
                      </a:r>
                    </a:p>
                  </a:txBody>
                  <a:tcPr/>
                </a:tc>
                <a:extLst>
                  <a:ext uri="{0D108BD9-81ED-4DB2-BD59-A6C34878D82A}">
                    <a16:rowId xmlns:a16="http://schemas.microsoft.com/office/drawing/2014/main" val="2204600825"/>
                  </a:ext>
                </a:extLst>
              </a:tr>
              <a:tr h="1562667">
                <a:tc>
                  <a:txBody>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it-IT" b="1" dirty="0"/>
                        <a:t>Concessione di contributi agli enti locali e ai soggetti concessionari dei beni</a:t>
                      </a:r>
                      <a:r>
                        <a:rPr lang="it-IT" dirty="0"/>
                        <a:t> per concorrere alla realizzazione d’interventi di restauro e risanamento conservativo, ristrutturazione edilizia nonché arredo di essi al fine del recupero dei beni immobili loro assegnati;</a:t>
                      </a:r>
                    </a:p>
                  </a:txBody>
                  <a:tcPr/>
                </a:tc>
                <a:extLst>
                  <a:ext uri="{0D108BD9-81ED-4DB2-BD59-A6C34878D82A}">
                    <a16:rowId xmlns:a16="http://schemas.microsoft.com/office/drawing/2014/main" val="1297144081"/>
                  </a:ext>
                </a:extLst>
              </a:tr>
              <a:tr h="1855667">
                <a:tc>
                  <a:txBody>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it-IT" b="1" dirty="0"/>
                        <a:t>Concessione di contributi agli enti locali e ai soggetti concessionari dei beni </a:t>
                      </a:r>
                      <a:r>
                        <a:rPr lang="it-IT" dirty="0"/>
                        <a:t>per favorire il riutilizzo in funzione sociale dei beni immobili confiscati alla criminalità organizzata e mafiosa e corruttiva, mediante la stipula di accordi di programma con i soggetti assegnatari.</a:t>
                      </a:r>
                    </a:p>
                    <a:p>
                      <a:pPr algn="ctr"/>
                      <a:endParaRPr lang="it-IT" dirty="0"/>
                    </a:p>
                  </a:txBody>
                  <a:tcPr/>
                </a:tc>
                <a:extLst>
                  <a:ext uri="{0D108BD9-81ED-4DB2-BD59-A6C34878D82A}">
                    <a16:rowId xmlns:a16="http://schemas.microsoft.com/office/drawing/2014/main" val="4223088693"/>
                  </a:ext>
                </a:extLst>
              </a:tr>
            </a:tbl>
          </a:graphicData>
        </a:graphic>
      </p:graphicFrame>
      <p:sp>
        <p:nvSpPr>
          <p:cNvPr id="3" name="Rettangolo 2">
            <a:extLst>
              <a:ext uri="{FF2B5EF4-FFF2-40B4-BE49-F238E27FC236}">
                <a16:creationId xmlns:a16="http://schemas.microsoft.com/office/drawing/2014/main" id="{A98C117A-2987-480C-8669-FD90ACF23B73}"/>
              </a:ext>
            </a:extLst>
          </p:cNvPr>
          <p:cNvSpPr/>
          <p:nvPr/>
        </p:nvSpPr>
        <p:spPr>
          <a:xfrm>
            <a:off x="7569724" y="2378607"/>
            <a:ext cx="4166647" cy="3477875"/>
          </a:xfrm>
          <a:prstGeom prst="rect">
            <a:avLst/>
          </a:prstGeom>
        </p:spPr>
        <p:txBody>
          <a:bodyPr wrap="square">
            <a:spAutoFit/>
          </a:bodyPr>
          <a:lstStyle/>
          <a:p>
            <a:pPr algn="ctr"/>
            <a:r>
              <a:rPr lang="it-IT" sz="2000" i="1" dirty="0"/>
              <a:t>Nel caso in cui l’autorità giudiziale abbia assegnato provvisoriamente un bene immobile sequestrato ad un ente locale, la </a:t>
            </a:r>
            <a:r>
              <a:rPr lang="it-IT" sz="2000" b="1" i="1" dirty="0"/>
              <a:t>Regione può intervenire per favorire il suo utilizzo per perseguire un preciso interesse pubblico </a:t>
            </a:r>
            <a:r>
              <a:rPr lang="it-IT" sz="2000" i="1" dirty="0"/>
              <a:t>e a condizione che dall’intervento pubblico non derivi un accrescimento del valore economico del bene. </a:t>
            </a:r>
          </a:p>
        </p:txBody>
      </p:sp>
    </p:spTree>
    <p:extLst>
      <p:ext uri="{BB962C8B-B14F-4D97-AF65-F5344CB8AC3E}">
        <p14:creationId xmlns:p14="http://schemas.microsoft.com/office/powerpoint/2010/main" val="244689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D81DED-4D15-47D2-B599-57F1EF188682}"/>
              </a:ext>
            </a:extLst>
          </p:cNvPr>
          <p:cNvSpPr>
            <a:spLocks noGrp="1"/>
          </p:cNvSpPr>
          <p:nvPr>
            <p:ph type="title"/>
          </p:nvPr>
        </p:nvSpPr>
        <p:spPr>
          <a:xfrm>
            <a:off x="0" y="379812"/>
            <a:ext cx="12192000" cy="1609344"/>
          </a:xfrm>
        </p:spPr>
        <p:txBody>
          <a:bodyPr>
            <a:normAutofit fontScale="90000"/>
          </a:bodyPr>
          <a:lstStyle/>
          <a:p>
            <a:pPr algn="ctr"/>
            <a:r>
              <a:rPr lang="it-IT" cap="none" dirty="0">
                <a:solidFill>
                  <a:srgbClr val="FF0000"/>
                </a:solidFill>
              </a:rPr>
              <a:t>ARTICOLO 22</a:t>
            </a:r>
            <a:r>
              <a:rPr lang="it-IT" cap="none" dirty="0"/>
              <a:t>: Assistenza e aiuto alle vittime innocenti dei reati di stampo mafioso e della criminalità organizzata e di altre fattispecie criminose</a:t>
            </a:r>
          </a:p>
        </p:txBody>
      </p:sp>
      <p:sp>
        <p:nvSpPr>
          <p:cNvPr id="3" name="Segnaposto contenuto 2">
            <a:extLst>
              <a:ext uri="{FF2B5EF4-FFF2-40B4-BE49-F238E27FC236}">
                <a16:creationId xmlns:a16="http://schemas.microsoft.com/office/drawing/2014/main" id="{40E8F62C-BF71-4B29-842E-B2B64DB00774}"/>
              </a:ext>
            </a:extLst>
          </p:cNvPr>
          <p:cNvSpPr>
            <a:spLocks noGrp="1"/>
          </p:cNvSpPr>
          <p:nvPr>
            <p:ph idx="1"/>
          </p:nvPr>
        </p:nvSpPr>
        <p:spPr>
          <a:xfrm>
            <a:off x="6645897" y="2713459"/>
            <a:ext cx="4950644" cy="3593848"/>
          </a:xfrm>
        </p:spPr>
        <p:txBody>
          <a:bodyPr>
            <a:normAutofit/>
          </a:bodyPr>
          <a:lstStyle/>
          <a:p>
            <a:pPr marL="0" indent="0" algn="ctr">
              <a:buNone/>
            </a:pPr>
            <a:r>
              <a:rPr lang="it-IT" sz="2800" dirty="0"/>
              <a:t>La Regione prevede </a:t>
            </a:r>
            <a:r>
              <a:rPr lang="it-IT" sz="2800" b="1" dirty="0"/>
              <a:t>interventi a favore delle vittime innocenti </a:t>
            </a:r>
            <a:r>
              <a:rPr lang="it-IT" sz="2800" dirty="0"/>
              <a:t>di fenomeni di violenza, di dipendenza, di sfruttamento e di tratta connessi al crimine organizzato e mafioso.</a:t>
            </a:r>
          </a:p>
        </p:txBody>
      </p:sp>
      <p:pic>
        <p:nvPicPr>
          <p:cNvPr id="2050" name="Picture 2" descr="http://livesicilia.it/wp-content/uploads/2013/05/corteo-antimafia.jpg">
            <a:extLst>
              <a:ext uri="{FF2B5EF4-FFF2-40B4-BE49-F238E27FC236}">
                <a16:creationId xmlns:a16="http://schemas.microsoft.com/office/drawing/2014/main" id="{950F8EEC-145F-4006-87B4-D4739410C7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627" y="2713459"/>
            <a:ext cx="6012270" cy="34233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3686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a:extLst>
              <a:ext uri="{FF2B5EF4-FFF2-40B4-BE49-F238E27FC236}">
                <a16:creationId xmlns:a16="http://schemas.microsoft.com/office/drawing/2014/main" id="{9779CA36-1EB9-4AE6-A876-F5E823C512F4}"/>
              </a:ext>
            </a:extLst>
          </p:cNvPr>
          <p:cNvGraphicFramePr>
            <a:graphicFrameLocks noGrp="1"/>
          </p:cNvGraphicFramePr>
          <p:nvPr>
            <p:extLst>
              <p:ext uri="{D42A27DB-BD31-4B8C-83A1-F6EECF244321}">
                <p14:modId xmlns:p14="http://schemas.microsoft.com/office/powerpoint/2010/main" val="1585650130"/>
              </p:ext>
            </p:extLst>
          </p:nvPr>
        </p:nvGraphicFramePr>
        <p:xfrm>
          <a:off x="772996" y="2092750"/>
          <a:ext cx="10180949" cy="4363665"/>
        </p:xfrm>
        <a:graphic>
          <a:graphicData uri="http://schemas.openxmlformats.org/drawingml/2006/table">
            <a:tbl>
              <a:tblPr firstRow="1" bandRow="1">
                <a:tableStyleId>{21E4AEA4-8DFA-4A89-87EB-49C32662AFE0}</a:tableStyleId>
              </a:tblPr>
              <a:tblGrid>
                <a:gridCol w="10180949">
                  <a:extLst>
                    <a:ext uri="{9D8B030D-6E8A-4147-A177-3AD203B41FA5}">
                      <a16:colId xmlns:a16="http://schemas.microsoft.com/office/drawing/2014/main" val="1057321451"/>
                    </a:ext>
                  </a:extLst>
                </a:gridCol>
              </a:tblGrid>
              <a:tr h="711803">
                <a:tc>
                  <a:txBody>
                    <a:bodyPr/>
                    <a:lstStyle/>
                    <a:p>
                      <a:pPr algn="ctr"/>
                      <a:r>
                        <a:rPr lang="it-IT" sz="2000" dirty="0"/>
                        <a:t>Interventi di assistenza e di aiuto alle vittime innocenti dei reati di stampo mafioso e della criminalità organizzata e ai fenomeni corruttivi</a:t>
                      </a:r>
                    </a:p>
                  </a:txBody>
                  <a:tcPr/>
                </a:tc>
                <a:extLst>
                  <a:ext uri="{0D108BD9-81ED-4DB2-BD59-A6C34878D82A}">
                    <a16:rowId xmlns:a16="http://schemas.microsoft.com/office/drawing/2014/main" val="854690286"/>
                  </a:ext>
                </a:extLst>
              </a:tr>
              <a:tr h="402324">
                <a:tc>
                  <a:txBody>
                    <a:bodyPr/>
                    <a:lstStyle/>
                    <a:p>
                      <a:r>
                        <a:rPr lang="it-IT" sz="2000" dirty="0"/>
                        <a:t>a. Informazione sugli strumenti di tutela garantiti dall'ordinamento;</a:t>
                      </a:r>
                    </a:p>
                  </a:txBody>
                  <a:tcPr/>
                </a:tc>
                <a:extLst>
                  <a:ext uri="{0D108BD9-81ED-4DB2-BD59-A6C34878D82A}">
                    <a16:rowId xmlns:a16="http://schemas.microsoft.com/office/drawing/2014/main" val="2388908502"/>
                  </a:ext>
                </a:extLst>
              </a:tr>
              <a:tr h="711803">
                <a:tc>
                  <a:txBody>
                    <a:bodyPr/>
                    <a:lstStyle/>
                    <a:p>
                      <a:r>
                        <a:rPr lang="it-IT" sz="2000" dirty="0"/>
                        <a:t>b. Assistenza di tipo materiale, con particolare riferimento all'accesso ai servizi sociali e territoriali;</a:t>
                      </a:r>
                    </a:p>
                  </a:txBody>
                  <a:tcPr/>
                </a:tc>
                <a:extLst>
                  <a:ext uri="{0D108BD9-81ED-4DB2-BD59-A6C34878D82A}">
                    <a16:rowId xmlns:a16="http://schemas.microsoft.com/office/drawing/2014/main" val="2916956673"/>
                  </a:ext>
                </a:extLst>
              </a:tr>
              <a:tr h="402324">
                <a:tc>
                  <a:txBody>
                    <a:bodyPr/>
                    <a:lstStyle/>
                    <a:p>
                      <a:r>
                        <a:rPr lang="it-IT" sz="2000" dirty="0"/>
                        <a:t>c. Assistenza psicologica, cura ed aiuto delle vittime innocenti;</a:t>
                      </a:r>
                    </a:p>
                  </a:txBody>
                  <a:tcPr/>
                </a:tc>
                <a:extLst>
                  <a:ext uri="{0D108BD9-81ED-4DB2-BD59-A6C34878D82A}">
                    <a16:rowId xmlns:a16="http://schemas.microsoft.com/office/drawing/2014/main" val="4288921196"/>
                  </a:ext>
                </a:extLst>
              </a:tr>
              <a:tr h="402324">
                <a:tc>
                  <a:txBody>
                    <a:bodyPr/>
                    <a:lstStyle/>
                    <a:p>
                      <a:r>
                        <a:rPr lang="it-IT" sz="2000" dirty="0"/>
                        <a:t>d. Campagne di sensibilizzazione e comunicazione degli interventi effettuati;</a:t>
                      </a:r>
                    </a:p>
                  </a:txBody>
                  <a:tcPr/>
                </a:tc>
                <a:extLst>
                  <a:ext uri="{0D108BD9-81ED-4DB2-BD59-A6C34878D82A}">
                    <a16:rowId xmlns:a16="http://schemas.microsoft.com/office/drawing/2014/main" val="2887683271"/>
                  </a:ext>
                </a:extLst>
              </a:tr>
              <a:tr h="402324">
                <a:tc>
                  <a:txBody>
                    <a:bodyPr/>
                    <a:lstStyle/>
                    <a:p>
                      <a:r>
                        <a:rPr lang="it-IT" sz="2000" dirty="0"/>
                        <a:t>e. Organizzazione di eventi informativi ed iniziative culturali;</a:t>
                      </a:r>
                    </a:p>
                  </a:txBody>
                  <a:tcPr/>
                </a:tc>
                <a:extLst>
                  <a:ext uri="{0D108BD9-81ED-4DB2-BD59-A6C34878D82A}">
                    <a16:rowId xmlns:a16="http://schemas.microsoft.com/office/drawing/2014/main" val="1517898849"/>
                  </a:ext>
                </a:extLst>
              </a:tr>
              <a:tr h="1330763">
                <a:tc>
                  <a:txBody>
                    <a:bodyPr/>
                    <a:lstStyle/>
                    <a:p>
                      <a:r>
                        <a:rPr lang="it-IT" sz="2000" dirty="0">
                          <a:effectLst/>
                        </a:rPr>
                        <a:t>f. Erogazione di contributi a favore degli enti locali per la prevenzione dei fenomeni di criminalità organizzata e dei reati di stampo mafioso e reati di corruzione; sostegno dei progetti presentati anche in collaborazione delle organizzazioni che si occupano dell'assistenza legale e supporto psicologico per le vittime.</a:t>
                      </a:r>
                      <a:endParaRPr lang="it-IT" sz="2000" dirty="0">
                        <a:latin typeface="+mn-lt"/>
                      </a:endParaRPr>
                    </a:p>
                  </a:txBody>
                  <a:tcPr/>
                </a:tc>
                <a:extLst>
                  <a:ext uri="{0D108BD9-81ED-4DB2-BD59-A6C34878D82A}">
                    <a16:rowId xmlns:a16="http://schemas.microsoft.com/office/drawing/2014/main" val="2473831096"/>
                  </a:ext>
                </a:extLst>
              </a:tr>
            </a:tbl>
          </a:graphicData>
        </a:graphic>
      </p:graphicFrame>
      <p:sp>
        <p:nvSpPr>
          <p:cNvPr id="5" name="Titolo 1">
            <a:extLst>
              <a:ext uri="{FF2B5EF4-FFF2-40B4-BE49-F238E27FC236}">
                <a16:creationId xmlns:a16="http://schemas.microsoft.com/office/drawing/2014/main" id="{383E1DDB-11B0-4358-8E40-A481E5ED28D7}"/>
              </a:ext>
            </a:extLst>
          </p:cNvPr>
          <p:cNvSpPr txBox="1">
            <a:spLocks/>
          </p:cNvSpPr>
          <p:nvPr/>
        </p:nvSpPr>
        <p:spPr>
          <a:xfrm>
            <a:off x="0" y="216816"/>
            <a:ext cx="12192000" cy="1800520"/>
          </a:xfrm>
          <a:prstGeom prst="rect">
            <a:avLst/>
          </a:prstGeom>
        </p:spPr>
        <p:txBody>
          <a:bodyPr>
            <a:normAutofit fontScale="90000" lnSpcReduction="20000"/>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it-IT" cap="none" dirty="0">
                <a:solidFill>
                  <a:srgbClr val="FF0000"/>
                </a:solidFill>
              </a:rPr>
              <a:t>ARTICOLO 22</a:t>
            </a:r>
            <a:r>
              <a:rPr lang="it-IT" cap="none" dirty="0"/>
              <a:t>: Assistenza e aiuto alle vittime innocenti dei reati di stampo mafioso e della criminalità organizzata e di altre fattispecie criminose</a:t>
            </a:r>
          </a:p>
        </p:txBody>
      </p:sp>
    </p:spTree>
    <p:extLst>
      <p:ext uri="{BB962C8B-B14F-4D97-AF65-F5344CB8AC3E}">
        <p14:creationId xmlns:p14="http://schemas.microsoft.com/office/powerpoint/2010/main" val="3585614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8AE41F-992D-4218-B5DF-83C31D2D6A2F}"/>
              </a:ext>
            </a:extLst>
          </p:cNvPr>
          <p:cNvSpPr>
            <a:spLocks noGrp="1"/>
          </p:cNvSpPr>
          <p:nvPr>
            <p:ph type="title"/>
          </p:nvPr>
        </p:nvSpPr>
        <p:spPr>
          <a:xfrm>
            <a:off x="0" y="145267"/>
            <a:ext cx="12192000" cy="1609344"/>
          </a:xfrm>
        </p:spPr>
        <p:txBody>
          <a:bodyPr>
            <a:normAutofit/>
          </a:bodyPr>
          <a:lstStyle/>
          <a:p>
            <a:pPr algn="ctr"/>
            <a:r>
              <a:rPr lang="it-IT" dirty="0">
                <a:solidFill>
                  <a:srgbClr val="FF0000"/>
                </a:solidFill>
              </a:rPr>
              <a:t>Articolo 23</a:t>
            </a:r>
            <a:r>
              <a:rPr lang="it-IT" dirty="0"/>
              <a:t>: </a:t>
            </a:r>
            <a:r>
              <a:rPr lang="it-IT" cap="none" dirty="0"/>
              <a:t>Politiche a sostegno delle vittime dell’usura e del racket</a:t>
            </a:r>
            <a:endParaRPr lang="it-IT" dirty="0"/>
          </a:p>
        </p:txBody>
      </p:sp>
      <p:sp>
        <p:nvSpPr>
          <p:cNvPr id="3" name="Segnaposto contenuto 2">
            <a:extLst>
              <a:ext uri="{FF2B5EF4-FFF2-40B4-BE49-F238E27FC236}">
                <a16:creationId xmlns:a16="http://schemas.microsoft.com/office/drawing/2014/main" id="{DA213FB0-F857-4211-BA35-7281E4139C55}"/>
              </a:ext>
            </a:extLst>
          </p:cNvPr>
          <p:cNvSpPr>
            <a:spLocks noGrp="1"/>
          </p:cNvSpPr>
          <p:nvPr>
            <p:ph idx="1"/>
          </p:nvPr>
        </p:nvSpPr>
        <p:spPr>
          <a:xfrm>
            <a:off x="575035" y="1951347"/>
            <a:ext cx="11019934" cy="1813481"/>
          </a:xfrm>
        </p:spPr>
        <p:txBody>
          <a:bodyPr>
            <a:normAutofit/>
          </a:bodyPr>
          <a:lstStyle/>
          <a:p>
            <a:pPr marL="0" indent="0" algn="ctr">
              <a:buNone/>
            </a:pPr>
            <a:r>
              <a:rPr lang="it-IT" sz="2800" dirty="0"/>
              <a:t>La Regione </a:t>
            </a:r>
            <a:r>
              <a:rPr lang="it-IT" sz="2800" b="1" dirty="0"/>
              <a:t>promuove e stipula accordi di programma e altri accordi di collaborazione con enti pubblici</a:t>
            </a:r>
            <a:r>
              <a:rPr lang="it-IT" sz="2800" dirty="0"/>
              <a:t>, comprese le amministrazioni statali, anche mediante la concessioni di contributi.</a:t>
            </a:r>
          </a:p>
          <a:p>
            <a:pPr marL="0" indent="0" algn="ctr">
              <a:lnSpc>
                <a:spcPct val="100000"/>
              </a:lnSpc>
              <a:buNone/>
            </a:pPr>
            <a:endParaRPr lang="it-IT" sz="2400" b="1" dirty="0"/>
          </a:p>
          <a:p>
            <a:pPr marL="0" indent="0" algn="ctr">
              <a:lnSpc>
                <a:spcPct val="100000"/>
              </a:lnSpc>
              <a:buNone/>
            </a:pPr>
            <a:endParaRPr lang="it-IT" sz="2400" b="1" dirty="0"/>
          </a:p>
        </p:txBody>
      </p:sp>
      <p:sp>
        <p:nvSpPr>
          <p:cNvPr id="4" name="Freccia in giù 3">
            <a:extLst>
              <a:ext uri="{FF2B5EF4-FFF2-40B4-BE49-F238E27FC236}">
                <a16:creationId xmlns:a16="http://schemas.microsoft.com/office/drawing/2014/main" id="{D8AA7D96-F192-47E3-83A4-A4D67D226A30}"/>
              </a:ext>
            </a:extLst>
          </p:cNvPr>
          <p:cNvSpPr/>
          <p:nvPr/>
        </p:nvSpPr>
        <p:spPr>
          <a:xfrm>
            <a:off x="4997777" y="3764828"/>
            <a:ext cx="2196445" cy="7753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CasellaDiTesto 4">
            <a:extLst>
              <a:ext uri="{FF2B5EF4-FFF2-40B4-BE49-F238E27FC236}">
                <a16:creationId xmlns:a16="http://schemas.microsoft.com/office/drawing/2014/main" id="{28FB7DE3-2B9C-43C6-8F84-4C7920ECB480}"/>
              </a:ext>
            </a:extLst>
          </p:cNvPr>
          <p:cNvSpPr txBox="1"/>
          <p:nvPr/>
        </p:nvSpPr>
        <p:spPr>
          <a:xfrm>
            <a:off x="322081" y="4670368"/>
            <a:ext cx="11547835" cy="1692771"/>
          </a:xfrm>
          <a:prstGeom prst="rect">
            <a:avLst/>
          </a:prstGeom>
          <a:noFill/>
        </p:spPr>
        <p:txBody>
          <a:bodyPr wrap="square" rtlCol="0">
            <a:spAutoFit/>
          </a:bodyPr>
          <a:lstStyle/>
          <a:p>
            <a:pPr algn="ctr"/>
            <a:r>
              <a:rPr lang="it-IT" sz="2600" b="1" dirty="0"/>
              <a:t>SCOPO</a:t>
            </a:r>
            <a:r>
              <a:rPr lang="it-IT" sz="2600" dirty="0"/>
              <a:t>: realizzare iniziative e progetti a sostegno delle vittime dell’usura anche attraverso le associazioni antiusura e antiracket che intervengono a favore delle vittime, al fine di incentivare la presentazione della denuncia e supportandole nell’assistenza legale.</a:t>
            </a:r>
          </a:p>
        </p:txBody>
      </p:sp>
    </p:spTree>
    <p:extLst>
      <p:ext uri="{BB962C8B-B14F-4D97-AF65-F5344CB8AC3E}">
        <p14:creationId xmlns:p14="http://schemas.microsoft.com/office/powerpoint/2010/main" val="26250543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1D751F-53B3-4A19-BAB9-DF63B6CD607B}"/>
              </a:ext>
            </a:extLst>
          </p:cNvPr>
          <p:cNvSpPr>
            <a:spLocks noGrp="1"/>
          </p:cNvSpPr>
          <p:nvPr>
            <p:ph type="title"/>
          </p:nvPr>
        </p:nvSpPr>
        <p:spPr>
          <a:xfrm>
            <a:off x="0" y="145267"/>
            <a:ext cx="12192000" cy="1609344"/>
          </a:xfrm>
        </p:spPr>
        <p:txBody>
          <a:bodyPr>
            <a:normAutofit/>
          </a:bodyPr>
          <a:lstStyle/>
          <a:p>
            <a:pPr algn="ctr"/>
            <a:r>
              <a:rPr lang="it-IT" dirty="0"/>
              <a:t>Titolo III – promozione della regolarità e potenziamento dei sistemi di controllo</a:t>
            </a:r>
          </a:p>
        </p:txBody>
      </p:sp>
      <p:sp>
        <p:nvSpPr>
          <p:cNvPr id="3" name="Segnaposto contenuto 2">
            <a:extLst>
              <a:ext uri="{FF2B5EF4-FFF2-40B4-BE49-F238E27FC236}">
                <a16:creationId xmlns:a16="http://schemas.microsoft.com/office/drawing/2014/main" id="{FF7AF7CF-7856-41DA-A351-E839E0964C17}"/>
              </a:ext>
            </a:extLst>
          </p:cNvPr>
          <p:cNvSpPr>
            <a:spLocks noGrp="1"/>
          </p:cNvSpPr>
          <p:nvPr>
            <p:ph idx="1"/>
          </p:nvPr>
        </p:nvSpPr>
        <p:spPr>
          <a:xfrm>
            <a:off x="6334812" y="2023610"/>
            <a:ext cx="5298503" cy="4188654"/>
          </a:xfrm>
        </p:spPr>
        <p:txBody>
          <a:bodyPr>
            <a:normAutofit/>
          </a:bodyPr>
          <a:lstStyle/>
          <a:p>
            <a:pPr marL="0" indent="0" algn="ctr">
              <a:buNone/>
            </a:pPr>
            <a:r>
              <a:rPr lang="it-IT" sz="2800" dirty="0">
                <a:latin typeface="Arial Rounded MT Bold" panose="020F0704030504030204" pitchFamily="34" charset="0"/>
              </a:rPr>
              <a:t>Capo I - </a:t>
            </a:r>
            <a:r>
              <a:rPr lang="it-IT" sz="2800" b="1" dirty="0">
                <a:latin typeface="Arial Rounded MT Bold" panose="020F0704030504030204" pitchFamily="34" charset="0"/>
              </a:rPr>
              <a:t>Disposizioni generali sui contratti di lavori, servizi e forniture</a:t>
            </a:r>
            <a:endParaRPr lang="it-IT" sz="2800" dirty="0">
              <a:latin typeface="Arial Rounded MT Bold" panose="020F0704030504030204" pitchFamily="34" charset="0"/>
            </a:endParaRPr>
          </a:p>
          <a:p>
            <a:pPr algn="ctr"/>
            <a:r>
              <a:rPr lang="it-IT" sz="2200" dirty="0">
                <a:solidFill>
                  <a:srgbClr val="FF0000"/>
                </a:solidFill>
                <a:latin typeface="Kristen ITC" panose="03050502040202030202" pitchFamily="66" charset="0"/>
              </a:rPr>
              <a:t>Art. 24 </a:t>
            </a:r>
            <a:r>
              <a:rPr lang="it-IT" sz="2200" dirty="0">
                <a:latin typeface="Kristen ITC" panose="03050502040202030202" pitchFamily="66" charset="0"/>
              </a:rPr>
              <a:t>- Osservatorio regionale dei contratti di lavori, servizi e forniture</a:t>
            </a:r>
          </a:p>
          <a:p>
            <a:pPr algn="ctr"/>
            <a:r>
              <a:rPr lang="it-IT" sz="2200" dirty="0">
                <a:solidFill>
                  <a:srgbClr val="FF0000"/>
                </a:solidFill>
                <a:latin typeface="Kristen ITC" panose="03050502040202030202" pitchFamily="66" charset="0"/>
              </a:rPr>
              <a:t>Art. 25 </a:t>
            </a:r>
            <a:r>
              <a:rPr lang="it-IT" sz="2200" dirty="0">
                <a:latin typeface="Kristen ITC" panose="03050502040202030202" pitchFamily="66" charset="0"/>
              </a:rPr>
              <a:t>- Processo di riduzione delle stazioni appaltanti</a:t>
            </a:r>
          </a:p>
          <a:p>
            <a:pPr algn="ctr"/>
            <a:r>
              <a:rPr lang="it-IT" sz="2200" dirty="0">
                <a:solidFill>
                  <a:srgbClr val="FF0000"/>
                </a:solidFill>
                <a:latin typeface="Kristen ITC" panose="03050502040202030202" pitchFamily="66" charset="0"/>
              </a:rPr>
              <a:t>Art. 26 </a:t>
            </a:r>
            <a:r>
              <a:rPr lang="it-IT" sz="2200" dirty="0">
                <a:latin typeface="Kristen ITC" panose="03050502040202030202" pitchFamily="66" charset="0"/>
              </a:rPr>
              <a:t>- Promozione della responsabilità sociale delle imprese</a:t>
            </a:r>
          </a:p>
        </p:txBody>
      </p:sp>
      <p:sp>
        <p:nvSpPr>
          <p:cNvPr id="4" name="CasellaDiTesto 3">
            <a:extLst>
              <a:ext uri="{FF2B5EF4-FFF2-40B4-BE49-F238E27FC236}">
                <a16:creationId xmlns:a16="http://schemas.microsoft.com/office/drawing/2014/main" id="{20FF9701-E644-49B3-8964-68A4A04932A2}"/>
              </a:ext>
            </a:extLst>
          </p:cNvPr>
          <p:cNvSpPr txBox="1"/>
          <p:nvPr/>
        </p:nvSpPr>
        <p:spPr>
          <a:xfrm>
            <a:off x="2818615" y="6343401"/>
            <a:ext cx="8474697" cy="369332"/>
          </a:xfrm>
          <a:prstGeom prst="rect">
            <a:avLst/>
          </a:prstGeom>
          <a:noFill/>
        </p:spPr>
        <p:txBody>
          <a:bodyPr wrap="square" rtlCol="0">
            <a:spAutoFit/>
          </a:bodyPr>
          <a:lstStyle/>
          <a:p>
            <a:pPr algn="ctr"/>
            <a:r>
              <a:rPr lang="it-IT" dirty="0">
                <a:hlinkClick r:id="rId2"/>
              </a:rPr>
              <a:t>Titolo III - Promozione della regolarità e potenziamento dei sistemi di controllo</a:t>
            </a:r>
            <a:endParaRPr lang="it-IT" dirty="0"/>
          </a:p>
        </p:txBody>
      </p:sp>
      <p:pic>
        <p:nvPicPr>
          <p:cNvPr id="1026" name="Picture 2" descr="https://tse3.mm.bing.net/th?id=OIP.ERG13aOupg_M3SvumDJAEwHaE1&amp;pid=15.1&amp;P=0&amp;w=235&amp;h=154">
            <a:extLst>
              <a:ext uri="{FF2B5EF4-FFF2-40B4-BE49-F238E27FC236}">
                <a16:creationId xmlns:a16="http://schemas.microsoft.com/office/drawing/2014/main" id="{5BDA575F-2CDB-4850-BE16-73F5764F5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73" y="2334700"/>
            <a:ext cx="5298503" cy="3472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423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B5D05D-C5DD-40AA-8B53-F0E2CF273E62}"/>
              </a:ext>
            </a:extLst>
          </p:cNvPr>
          <p:cNvSpPr>
            <a:spLocks noGrp="1"/>
          </p:cNvSpPr>
          <p:nvPr>
            <p:ph type="title"/>
          </p:nvPr>
        </p:nvSpPr>
        <p:spPr>
          <a:xfrm>
            <a:off x="0" y="172699"/>
            <a:ext cx="12192000" cy="1627821"/>
          </a:xfrm>
        </p:spPr>
        <p:txBody>
          <a:bodyPr>
            <a:normAutofit/>
          </a:bodyPr>
          <a:lstStyle/>
          <a:p>
            <a:pPr algn="ctr"/>
            <a:r>
              <a:rPr lang="it-IT" dirty="0">
                <a:solidFill>
                  <a:srgbClr val="FF0000"/>
                </a:solidFill>
              </a:rPr>
              <a:t>Articolo 26: </a:t>
            </a:r>
            <a:r>
              <a:rPr lang="it-IT" cap="none" dirty="0">
                <a:solidFill>
                  <a:schemeClr val="tx1"/>
                </a:solidFill>
              </a:rPr>
              <a:t>Promozione della responsabilità sociale delle imprese</a:t>
            </a:r>
            <a:endParaRPr lang="it-IT" dirty="0">
              <a:solidFill>
                <a:schemeClr val="tx1"/>
              </a:solidFill>
            </a:endParaRPr>
          </a:p>
        </p:txBody>
      </p:sp>
      <p:sp>
        <p:nvSpPr>
          <p:cNvPr id="3" name="Segnaposto contenuto 2">
            <a:extLst>
              <a:ext uri="{FF2B5EF4-FFF2-40B4-BE49-F238E27FC236}">
                <a16:creationId xmlns:a16="http://schemas.microsoft.com/office/drawing/2014/main" id="{96C03F34-01E7-465C-A7D6-8A395F480752}"/>
              </a:ext>
            </a:extLst>
          </p:cNvPr>
          <p:cNvSpPr>
            <a:spLocks noGrp="1"/>
          </p:cNvSpPr>
          <p:nvPr>
            <p:ph idx="1"/>
          </p:nvPr>
        </p:nvSpPr>
        <p:spPr>
          <a:xfrm>
            <a:off x="8408710" y="2348767"/>
            <a:ext cx="3572759" cy="3880197"/>
          </a:xfrm>
        </p:spPr>
        <p:txBody>
          <a:bodyPr>
            <a:normAutofit/>
          </a:bodyPr>
          <a:lstStyle/>
          <a:p>
            <a:pPr marL="0" indent="0" algn="ctr">
              <a:buNone/>
            </a:pPr>
            <a:r>
              <a:rPr lang="it-IT" sz="2400" dirty="0"/>
              <a:t>La Regione promuove la </a:t>
            </a:r>
            <a:r>
              <a:rPr lang="it-IT" sz="2400" b="1" dirty="0"/>
              <a:t>responsabilità sociale </a:t>
            </a:r>
            <a:r>
              <a:rPr lang="it-IT" sz="2400" dirty="0"/>
              <a:t>delle imprese, al fine di contrastare più efficacemente i fenomeni di illegalità e prevenire l'infiltrazione ed il radicamento della criminalità organizzata e mafiosa nel territorio regionale.</a:t>
            </a:r>
          </a:p>
        </p:txBody>
      </p:sp>
      <p:pic>
        <p:nvPicPr>
          <p:cNvPr id="4" name="Immagine 3">
            <a:extLst>
              <a:ext uri="{FF2B5EF4-FFF2-40B4-BE49-F238E27FC236}">
                <a16:creationId xmlns:a16="http://schemas.microsoft.com/office/drawing/2014/main" id="{95715EAC-BA7E-4B65-A322-7402BF5D0432}"/>
              </a:ext>
            </a:extLst>
          </p:cNvPr>
          <p:cNvPicPr>
            <a:picLocks noChangeAspect="1"/>
          </p:cNvPicPr>
          <p:nvPr/>
        </p:nvPicPr>
        <p:blipFill rotWithShape="1">
          <a:blip r:embed="rId2"/>
          <a:srcRect t="13059" r="-748" b="6116"/>
          <a:stretch/>
        </p:blipFill>
        <p:spPr>
          <a:xfrm>
            <a:off x="0" y="2095739"/>
            <a:ext cx="8408710" cy="4386255"/>
          </a:xfrm>
          <a:prstGeom prst="rect">
            <a:avLst/>
          </a:prstGeom>
        </p:spPr>
      </p:pic>
    </p:spTree>
    <p:extLst>
      <p:ext uri="{BB962C8B-B14F-4D97-AF65-F5344CB8AC3E}">
        <p14:creationId xmlns:p14="http://schemas.microsoft.com/office/powerpoint/2010/main" val="3915563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EEB687A-9E15-4C4B-B4E1-8476816F5FB6}"/>
              </a:ext>
            </a:extLst>
          </p:cNvPr>
          <p:cNvSpPr>
            <a:spLocks noGrp="1"/>
          </p:cNvSpPr>
          <p:nvPr>
            <p:ph idx="1"/>
          </p:nvPr>
        </p:nvSpPr>
        <p:spPr>
          <a:xfrm>
            <a:off x="518474" y="2168165"/>
            <a:ext cx="11010507" cy="4345757"/>
          </a:xfrm>
        </p:spPr>
        <p:txBody>
          <a:bodyPr>
            <a:normAutofit/>
          </a:bodyPr>
          <a:lstStyle/>
          <a:p>
            <a:pPr marL="0" indent="0">
              <a:buNone/>
            </a:pPr>
            <a:r>
              <a:rPr lang="it-IT" sz="2600" dirty="0"/>
              <a:t>La Regione, nell’ambito degli appalti pubblici, opera per:</a:t>
            </a:r>
          </a:p>
          <a:p>
            <a:r>
              <a:rPr lang="it-IT" sz="2600" b="1" dirty="0"/>
              <a:t>Sostenere accordi tra le parti sociali</a:t>
            </a:r>
            <a:r>
              <a:rPr lang="it-IT" sz="2600" dirty="0"/>
              <a:t> volti a favorire la piena regolarità </a:t>
            </a:r>
            <a:r>
              <a:rPr lang="it-IT" altLang="it-IT" sz="2600" dirty="0">
                <a:solidFill>
                  <a:srgbClr val="000000"/>
                </a:solidFill>
              </a:rPr>
              <a:t>delle condizioni di lavoro, la sicurezza e l'igiene dei luoghi di lavoro, il miglioramento degli strumenti di tutela dei lavoratori; </a:t>
            </a:r>
          </a:p>
          <a:p>
            <a:r>
              <a:rPr lang="it-IT" altLang="it-IT" sz="2600" b="1" dirty="0">
                <a:solidFill>
                  <a:srgbClr val="000000"/>
                </a:solidFill>
              </a:rPr>
              <a:t>promuovere l'inserimento</a:t>
            </a:r>
            <a:r>
              <a:rPr lang="it-IT" altLang="it-IT" sz="2600" dirty="0">
                <a:solidFill>
                  <a:srgbClr val="000000"/>
                </a:solidFill>
              </a:rPr>
              <a:t>, nei bandi di gara e negli avvisi, </a:t>
            </a:r>
            <a:r>
              <a:rPr lang="it-IT" altLang="it-IT" sz="2600" b="1" dirty="0">
                <a:solidFill>
                  <a:srgbClr val="000000"/>
                </a:solidFill>
              </a:rPr>
              <a:t>di clausole sociali volte a favorire la stabilità occupazionale del personale impiegato, </a:t>
            </a:r>
            <a:r>
              <a:rPr lang="it-IT" altLang="it-IT" sz="2600" dirty="0">
                <a:solidFill>
                  <a:srgbClr val="000000"/>
                </a:solidFill>
              </a:rPr>
              <a:t>compatibilmente con il diritto dell'Unione europea e con i principi di parità di trattamento, non discriminazione, trasparenza, proporzionalità;</a:t>
            </a:r>
            <a:endParaRPr lang="it-IT" altLang="it-IT" sz="2200" b="1" dirty="0"/>
          </a:p>
          <a:p>
            <a:endParaRPr lang="it-IT" dirty="0"/>
          </a:p>
        </p:txBody>
      </p:sp>
      <p:sp>
        <p:nvSpPr>
          <p:cNvPr id="4" name="Titolo 1">
            <a:extLst>
              <a:ext uri="{FF2B5EF4-FFF2-40B4-BE49-F238E27FC236}">
                <a16:creationId xmlns:a16="http://schemas.microsoft.com/office/drawing/2014/main" id="{9F8BF2F8-C177-4C7D-A51F-2CDC795C2C08}"/>
              </a:ext>
            </a:extLst>
          </p:cNvPr>
          <p:cNvSpPr>
            <a:spLocks noGrp="1"/>
          </p:cNvSpPr>
          <p:nvPr>
            <p:ph type="title"/>
          </p:nvPr>
        </p:nvSpPr>
        <p:spPr>
          <a:xfrm>
            <a:off x="0" y="276394"/>
            <a:ext cx="12192000" cy="1627821"/>
          </a:xfrm>
        </p:spPr>
        <p:txBody>
          <a:bodyPr>
            <a:normAutofit/>
          </a:bodyPr>
          <a:lstStyle/>
          <a:p>
            <a:pPr algn="ctr"/>
            <a:r>
              <a:rPr lang="it-IT" dirty="0">
                <a:solidFill>
                  <a:srgbClr val="FF0000"/>
                </a:solidFill>
              </a:rPr>
              <a:t>Articolo 26: </a:t>
            </a:r>
            <a:r>
              <a:rPr lang="it-IT" cap="none" dirty="0">
                <a:solidFill>
                  <a:schemeClr val="tx1"/>
                </a:solidFill>
              </a:rPr>
              <a:t>Promozione della responsabilità sociale delle imprese</a:t>
            </a:r>
            <a:endParaRPr lang="it-IT" dirty="0">
              <a:solidFill>
                <a:schemeClr val="tx1"/>
              </a:solidFill>
            </a:endParaRPr>
          </a:p>
        </p:txBody>
      </p:sp>
      <p:pic>
        <p:nvPicPr>
          <p:cNvPr id="1028" name="Picture 4" descr="Sito esterno">
            <a:hlinkClick r:id="rId2"/>
            <a:extLst>
              <a:ext uri="{FF2B5EF4-FFF2-40B4-BE49-F238E27FC236}">
                <a16:creationId xmlns:a16="http://schemas.microsoft.com/office/drawing/2014/main" id="{4CDE2C24-CA2B-4631-BEC4-15CC9F67C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063" y="-546100"/>
            <a:ext cx="142875" cy="6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473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B837F7-551A-48D1-82AD-3486C5CE9E41}"/>
              </a:ext>
            </a:extLst>
          </p:cNvPr>
          <p:cNvSpPr>
            <a:spLocks noGrp="1"/>
          </p:cNvSpPr>
          <p:nvPr>
            <p:ph type="title"/>
          </p:nvPr>
        </p:nvSpPr>
        <p:spPr>
          <a:xfrm>
            <a:off x="1069848" y="484632"/>
            <a:ext cx="10058400" cy="753618"/>
          </a:xfrm>
        </p:spPr>
        <p:txBody>
          <a:bodyPr>
            <a:normAutofit fontScale="90000"/>
          </a:bodyPr>
          <a:lstStyle/>
          <a:p>
            <a:pPr algn="ctr"/>
            <a:r>
              <a:rPr lang="it-IT" dirty="0"/>
              <a:t>Reati spia o sentinella</a:t>
            </a:r>
          </a:p>
        </p:txBody>
      </p:sp>
      <p:sp>
        <p:nvSpPr>
          <p:cNvPr id="3" name="Segnaposto contenuto 2">
            <a:extLst>
              <a:ext uri="{FF2B5EF4-FFF2-40B4-BE49-F238E27FC236}">
                <a16:creationId xmlns:a16="http://schemas.microsoft.com/office/drawing/2014/main" id="{869B06E1-E8CB-45C0-A99C-0F9DF07CD0E2}"/>
              </a:ext>
            </a:extLst>
          </p:cNvPr>
          <p:cNvSpPr>
            <a:spLocks noGrp="1"/>
          </p:cNvSpPr>
          <p:nvPr>
            <p:ph idx="1"/>
          </p:nvPr>
        </p:nvSpPr>
        <p:spPr>
          <a:xfrm>
            <a:off x="857250" y="1362075"/>
            <a:ext cx="10700012" cy="5114139"/>
          </a:xfrm>
        </p:spPr>
        <p:txBody>
          <a:bodyPr>
            <a:normAutofit fontScale="92500" lnSpcReduction="20000"/>
          </a:bodyPr>
          <a:lstStyle/>
          <a:p>
            <a:pPr marL="0" indent="0">
              <a:lnSpc>
                <a:spcPct val="110000"/>
              </a:lnSpc>
              <a:buNone/>
            </a:pPr>
            <a:r>
              <a:rPr lang="it-IT" sz="2400" b="1" dirty="0"/>
              <a:t>DEFINIZIONE</a:t>
            </a:r>
            <a:r>
              <a:rPr lang="it-IT" sz="2400" dirty="0"/>
              <a:t>: danneggiamenti e/o incendi a beni o patrimoni, estorsioni e minacce ai danni di persone e imprese (da </a:t>
            </a:r>
            <a:r>
              <a:rPr lang="it-IT" sz="2400" i="1" dirty="0"/>
              <a:t>relazione della Dia, Direzione investigativa antimafia).</a:t>
            </a:r>
          </a:p>
          <a:p>
            <a:pPr marL="0" indent="0">
              <a:lnSpc>
                <a:spcPct val="110000"/>
              </a:lnSpc>
              <a:buNone/>
            </a:pPr>
            <a:endParaRPr lang="it-IT" sz="2400" i="1" dirty="0"/>
          </a:p>
          <a:p>
            <a:pPr marL="0" indent="0">
              <a:lnSpc>
                <a:spcPct val="110000"/>
              </a:lnSpc>
              <a:buNone/>
            </a:pPr>
            <a:r>
              <a:rPr lang="it-IT" sz="2400" i="1" dirty="0"/>
              <a:t>                                     reati che introducono, nascondono e favoriscono la mafia</a:t>
            </a:r>
            <a:endParaRPr lang="it-IT" sz="2400" dirty="0"/>
          </a:p>
          <a:p>
            <a:pPr>
              <a:lnSpc>
                <a:spcPct val="110000"/>
              </a:lnSpc>
            </a:pPr>
            <a:r>
              <a:rPr lang="it-IT" sz="2400" b="1" dirty="0">
                <a:solidFill>
                  <a:srgbClr val="FF0000"/>
                </a:solidFill>
              </a:rPr>
              <a:t>ESEMPI DI REATI SPIA</a:t>
            </a:r>
            <a:r>
              <a:rPr lang="it-IT" sz="2400" dirty="0"/>
              <a:t>: corruzione, reati ambientali, riciclaggio, traffico irregolare dei rifiuti, lavoro nero/irregolare, caporalato, etc.</a:t>
            </a:r>
          </a:p>
          <a:p>
            <a:pPr>
              <a:lnSpc>
                <a:spcPct val="110000"/>
              </a:lnSpc>
            </a:pPr>
            <a:r>
              <a:rPr lang="it-IT" sz="2400" dirty="0"/>
              <a:t>L'Emilia-Romagna si trova al </a:t>
            </a:r>
            <a:r>
              <a:rPr lang="it-IT" sz="3000" b="1" dirty="0">
                <a:solidFill>
                  <a:srgbClr val="FF0000"/>
                </a:solidFill>
              </a:rPr>
              <a:t>3° posto</a:t>
            </a:r>
            <a:r>
              <a:rPr lang="it-IT" sz="2400" dirty="0"/>
              <a:t>, dopo Lombardia e Piemonte, fra tutte le regioni a nord del Lazio per questa tipologia di reati spia, "contigui" al malaffare organizzato. </a:t>
            </a:r>
          </a:p>
          <a:p>
            <a:pPr>
              <a:lnSpc>
                <a:spcPct val="110000"/>
              </a:lnSpc>
            </a:pPr>
            <a:r>
              <a:rPr lang="it-IT" sz="2400" dirty="0"/>
              <a:t>Il </a:t>
            </a:r>
            <a:r>
              <a:rPr lang="it-IT" sz="3000" b="1" dirty="0"/>
              <a:t>53%</a:t>
            </a:r>
            <a:r>
              <a:rPr lang="it-IT" sz="2400" dirty="0"/>
              <a:t> delle imprese modenesi dice di essere vittima della criminalità, ma solamente il </a:t>
            </a:r>
            <a:r>
              <a:rPr lang="it-IT" sz="3000" b="1" dirty="0"/>
              <a:t>25%</a:t>
            </a:r>
            <a:r>
              <a:rPr lang="it-IT" sz="2600" b="1" dirty="0"/>
              <a:t> </a:t>
            </a:r>
            <a:r>
              <a:rPr lang="it-IT" sz="2400" dirty="0"/>
              <a:t>di esse lo denuncia, a causa di timore e paura (da dati rilevati da </a:t>
            </a:r>
            <a:r>
              <a:rPr lang="it-IT" sz="2400" i="1" dirty="0"/>
              <a:t>Confcommercio).</a:t>
            </a:r>
            <a:endParaRPr lang="it-IT" sz="2400" dirty="0"/>
          </a:p>
        </p:txBody>
      </p:sp>
      <p:cxnSp>
        <p:nvCxnSpPr>
          <p:cNvPr id="5" name="Connettore a gomito 4">
            <a:extLst>
              <a:ext uri="{FF2B5EF4-FFF2-40B4-BE49-F238E27FC236}">
                <a16:creationId xmlns:a16="http://schemas.microsoft.com/office/drawing/2014/main" id="{86A3A1F0-AB42-40A8-A669-420AB921866C}"/>
              </a:ext>
            </a:extLst>
          </p:cNvPr>
          <p:cNvCxnSpPr/>
          <p:nvPr/>
        </p:nvCxnSpPr>
        <p:spPr>
          <a:xfrm>
            <a:off x="1415788" y="2348846"/>
            <a:ext cx="2066925" cy="723900"/>
          </a:xfrm>
          <a:prstGeom prst="bentConnector3">
            <a:avLst>
              <a:gd name="adj1" fmla="val 69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5496782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8243839-50AC-4D65-866A-807B724B3C4E}"/>
              </a:ext>
            </a:extLst>
          </p:cNvPr>
          <p:cNvSpPr>
            <a:spLocks noGrp="1"/>
          </p:cNvSpPr>
          <p:nvPr>
            <p:ph idx="1"/>
          </p:nvPr>
        </p:nvSpPr>
        <p:spPr>
          <a:xfrm>
            <a:off x="491765" y="2149688"/>
            <a:ext cx="11208470" cy="4050792"/>
          </a:xfrm>
        </p:spPr>
        <p:txBody>
          <a:bodyPr>
            <a:noAutofit/>
          </a:bodyPr>
          <a:lstStyle/>
          <a:p>
            <a:r>
              <a:rPr lang="it-IT" altLang="it-IT" sz="2600" b="1" dirty="0">
                <a:solidFill>
                  <a:srgbClr val="000000"/>
                </a:solidFill>
              </a:rPr>
              <a:t>sostenere il recepimento dei contratti collettivi nazionali e territoriali di settore</a:t>
            </a:r>
            <a:r>
              <a:rPr lang="it-IT" altLang="it-IT" sz="2600" dirty="0">
                <a:solidFill>
                  <a:srgbClr val="000000"/>
                </a:solidFill>
              </a:rPr>
              <a:t> sottoscritti dalle organizzazioni comparativamente più rappresentative </a:t>
            </a:r>
            <a:r>
              <a:rPr lang="it-IT" altLang="it-IT" sz="2600" b="1" dirty="0">
                <a:solidFill>
                  <a:srgbClr val="000000"/>
                </a:solidFill>
              </a:rPr>
              <a:t>e degli accordi tra le parti sociali;</a:t>
            </a:r>
          </a:p>
          <a:p>
            <a:r>
              <a:rPr lang="it-IT" altLang="it-IT" sz="2600" b="1" dirty="0">
                <a:solidFill>
                  <a:srgbClr val="000000"/>
                </a:solidFill>
              </a:rPr>
              <a:t>promuovere l'individuazione delle soluzioni utili </a:t>
            </a:r>
            <a:r>
              <a:rPr lang="it-IT" altLang="it-IT" sz="2600" dirty="0">
                <a:solidFill>
                  <a:srgbClr val="000000"/>
                </a:solidFill>
              </a:rPr>
              <a:t>per garantire la prosecuzione dell'attività di impresa e la continuità occupazionale del personale in essa impiegato;</a:t>
            </a:r>
          </a:p>
          <a:p>
            <a:r>
              <a:rPr lang="it-IT" altLang="it-IT" sz="2600" b="1" dirty="0">
                <a:solidFill>
                  <a:srgbClr val="000000"/>
                </a:solidFill>
              </a:rPr>
              <a:t>rendere disponibili agli enti di vigilanza preposti informazioni e segnalazioni </a:t>
            </a:r>
            <a:r>
              <a:rPr lang="it-IT" altLang="it-IT" sz="2600" dirty="0">
                <a:solidFill>
                  <a:srgbClr val="000000"/>
                </a:solidFill>
              </a:rPr>
              <a:t>qualunque elemento sintomatico di alterazione del congruo e regolare svolgimento dell'attività lavorativa.</a:t>
            </a:r>
            <a:endParaRPr lang="it-IT" altLang="it-IT" sz="2600" dirty="0">
              <a:solidFill>
                <a:srgbClr val="142E48"/>
              </a:solidFill>
            </a:endParaRPr>
          </a:p>
        </p:txBody>
      </p:sp>
      <p:sp>
        <p:nvSpPr>
          <p:cNvPr id="4" name="Titolo 1">
            <a:extLst>
              <a:ext uri="{FF2B5EF4-FFF2-40B4-BE49-F238E27FC236}">
                <a16:creationId xmlns:a16="http://schemas.microsoft.com/office/drawing/2014/main" id="{714673C7-5F87-4CDF-A52F-81E0D07EE017}"/>
              </a:ext>
            </a:extLst>
          </p:cNvPr>
          <p:cNvSpPr>
            <a:spLocks noGrp="1"/>
          </p:cNvSpPr>
          <p:nvPr>
            <p:ph type="title"/>
          </p:nvPr>
        </p:nvSpPr>
        <p:spPr>
          <a:xfrm>
            <a:off x="0" y="323528"/>
            <a:ext cx="12192000" cy="1627821"/>
          </a:xfrm>
        </p:spPr>
        <p:txBody>
          <a:bodyPr>
            <a:normAutofit/>
          </a:bodyPr>
          <a:lstStyle/>
          <a:p>
            <a:pPr algn="ctr"/>
            <a:r>
              <a:rPr lang="it-IT" dirty="0">
                <a:solidFill>
                  <a:srgbClr val="FF0000"/>
                </a:solidFill>
              </a:rPr>
              <a:t>Articolo 26: </a:t>
            </a:r>
            <a:r>
              <a:rPr lang="it-IT" cap="none" dirty="0">
                <a:solidFill>
                  <a:schemeClr val="tx1"/>
                </a:solidFill>
              </a:rPr>
              <a:t>Promozione della responsabilità sociale delle imprese</a:t>
            </a:r>
            <a:endParaRPr lang="it-IT" dirty="0">
              <a:solidFill>
                <a:schemeClr val="tx1"/>
              </a:solidFill>
            </a:endParaRPr>
          </a:p>
        </p:txBody>
      </p:sp>
    </p:spTree>
    <p:extLst>
      <p:ext uri="{BB962C8B-B14F-4D97-AF65-F5344CB8AC3E}">
        <p14:creationId xmlns:p14="http://schemas.microsoft.com/office/powerpoint/2010/main" val="26457304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2C5942C-CC61-4A77-8B05-964D64F890A0}"/>
              </a:ext>
            </a:extLst>
          </p:cNvPr>
          <p:cNvSpPr>
            <a:spLocks noGrp="1"/>
          </p:cNvSpPr>
          <p:nvPr>
            <p:ph idx="1"/>
          </p:nvPr>
        </p:nvSpPr>
        <p:spPr>
          <a:xfrm>
            <a:off x="263951" y="359985"/>
            <a:ext cx="11660956" cy="2970356"/>
          </a:xfrm>
        </p:spPr>
        <p:txBody>
          <a:bodyPr/>
          <a:lstStyle/>
          <a:p>
            <a:pPr marL="0" indent="0" algn="ctr">
              <a:lnSpc>
                <a:spcPct val="100000"/>
              </a:lnSpc>
              <a:buNone/>
            </a:pPr>
            <a:r>
              <a:rPr lang="it-IT" b="1" dirty="0">
                <a:solidFill>
                  <a:srgbClr val="FF0000"/>
                </a:solidFill>
              </a:rPr>
              <a:t>APPALTI PUBBLICI SOCIALMENTE RESPONSABILI: </a:t>
            </a:r>
            <a:r>
              <a:rPr lang="it-IT" dirty="0"/>
              <a:t>“</a:t>
            </a:r>
            <a:r>
              <a:rPr lang="it-IT" b="1" dirty="0"/>
              <a:t>operazioni di appalto che tengono conto di uno o più dei seguenti aspetti sociali</a:t>
            </a:r>
            <a:r>
              <a:rPr lang="it-IT" dirty="0"/>
              <a:t>: opportunità di occupazione, lavoro dignitoso, conformità con i diritti sociali e lavorativi, inclusione sociale (inclusione delle persone con disabilità), pari opportunità, accessibilità, progettazione per tutti, considerazione dei criteri di sostenibilità tra cui gli aspetti legati al commercio etico, </a:t>
            </a:r>
            <a:r>
              <a:rPr lang="it-IT" b="1" dirty="0"/>
              <a:t>e una più ampia conformità di natura volontaristica con la responsabilità sociale di impresa (RSI)</a:t>
            </a:r>
            <a:r>
              <a:rPr lang="it-IT" dirty="0"/>
              <a:t>, nel rispetto dei principi sanciti dal Trattato sul Funzionamento dell’Unione Europea (TFUE) e dalle direttive sugli appalti” </a:t>
            </a:r>
            <a:r>
              <a:rPr lang="it-IT" i="1" dirty="0"/>
              <a:t>(La guida “Acquisti sociali. Una guida alla considerazione degli aspetti sociali negli appalti pubblici” pubblicata dalla Commissione europea a gennaio 2011)</a:t>
            </a:r>
          </a:p>
        </p:txBody>
      </p:sp>
      <p:sp>
        <p:nvSpPr>
          <p:cNvPr id="5" name="Nastro inclinato in alto 4">
            <a:extLst>
              <a:ext uri="{FF2B5EF4-FFF2-40B4-BE49-F238E27FC236}">
                <a16:creationId xmlns:a16="http://schemas.microsoft.com/office/drawing/2014/main" id="{7D767788-DDA5-47C7-92FE-8E190ABA0DF4}"/>
              </a:ext>
            </a:extLst>
          </p:cNvPr>
          <p:cNvSpPr/>
          <p:nvPr/>
        </p:nvSpPr>
        <p:spPr>
          <a:xfrm>
            <a:off x="529388" y="3429001"/>
            <a:ext cx="11133221" cy="2793734"/>
          </a:xfrm>
          <a:prstGeom prst="ribbon2">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it-IT" dirty="0"/>
              <a:t>La </a:t>
            </a:r>
            <a:r>
              <a:rPr lang="it-IT" b="1" dirty="0"/>
              <a:t>responsabilità sociale</a:t>
            </a:r>
            <a:r>
              <a:rPr lang="it-IT" dirty="0"/>
              <a:t> è stata definita da Howard Bowen, padre della </a:t>
            </a:r>
            <a:r>
              <a:rPr lang="it-IT" i="1" dirty="0"/>
              <a:t>Corporate </a:t>
            </a:r>
            <a:r>
              <a:rPr lang="it-IT" i="1" dirty="0" err="1"/>
              <a:t>Responsibility</a:t>
            </a:r>
            <a:r>
              <a:rPr lang="it-IT" dirty="0"/>
              <a:t>, nel 1953: “</a:t>
            </a:r>
            <a:r>
              <a:rPr lang="it-IT" i="1" dirty="0"/>
              <a:t>La RSI fa riferimento agli obblighi degli uomini di affari di perseguire quelle politiche, prendere quelle decisioni, o seguire quelle linee di azione auspicabili in termini di obiettivi e valori della nostra società.</a:t>
            </a:r>
            <a:r>
              <a:rPr lang="it-IT" dirty="0"/>
              <a:t>”</a:t>
            </a:r>
          </a:p>
        </p:txBody>
      </p:sp>
      <p:sp>
        <p:nvSpPr>
          <p:cNvPr id="6" name="CasellaDiTesto 5">
            <a:extLst>
              <a:ext uri="{FF2B5EF4-FFF2-40B4-BE49-F238E27FC236}">
                <a16:creationId xmlns:a16="http://schemas.microsoft.com/office/drawing/2014/main" id="{672911DC-C00C-4068-B551-AC2F5E5E63E1}"/>
              </a:ext>
            </a:extLst>
          </p:cNvPr>
          <p:cNvSpPr txBox="1"/>
          <p:nvPr/>
        </p:nvSpPr>
        <p:spPr>
          <a:xfrm>
            <a:off x="8499107" y="6313349"/>
            <a:ext cx="2993457" cy="369332"/>
          </a:xfrm>
          <a:prstGeom prst="rect">
            <a:avLst/>
          </a:prstGeom>
          <a:noFill/>
        </p:spPr>
        <p:txBody>
          <a:bodyPr wrap="square" rtlCol="0">
            <a:spAutoFit/>
          </a:bodyPr>
          <a:lstStyle/>
          <a:p>
            <a:pPr algn="ctr"/>
            <a:r>
              <a:rPr lang="it-IT" dirty="0">
                <a:hlinkClick r:id="rId2"/>
              </a:rPr>
              <a:t>http://www.bilanciarsi.it</a:t>
            </a:r>
            <a:endParaRPr lang="it-IT" dirty="0"/>
          </a:p>
        </p:txBody>
      </p:sp>
    </p:spTree>
    <p:extLst>
      <p:ext uri="{BB962C8B-B14F-4D97-AF65-F5344CB8AC3E}">
        <p14:creationId xmlns:p14="http://schemas.microsoft.com/office/powerpoint/2010/main" val="38780131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96C16D-9981-49BA-8561-105B4C30ABB8}"/>
              </a:ext>
            </a:extLst>
          </p:cNvPr>
          <p:cNvSpPr>
            <a:spLocks noGrp="1"/>
          </p:cNvSpPr>
          <p:nvPr>
            <p:ph type="title"/>
          </p:nvPr>
        </p:nvSpPr>
        <p:spPr>
          <a:xfrm>
            <a:off x="0" y="173255"/>
            <a:ext cx="12192000" cy="1270534"/>
          </a:xfrm>
        </p:spPr>
        <p:txBody>
          <a:bodyPr/>
          <a:lstStyle/>
          <a:p>
            <a:pPr marL="685800" indent="-685800" algn="ctr">
              <a:buFont typeface="Wingdings" panose="05000000000000000000" pitchFamily="2" charset="2"/>
              <a:buChar char="v"/>
            </a:pPr>
            <a:r>
              <a:rPr lang="it-IT" dirty="0">
                <a:solidFill>
                  <a:srgbClr val="002060"/>
                </a:solidFill>
              </a:rPr>
              <a:t>Responsabilità</a:t>
            </a:r>
            <a:r>
              <a:rPr lang="it-IT" dirty="0">
                <a:solidFill>
                  <a:srgbClr val="FF0000"/>
                </a:solidFill>
              </a:rPr>
              <a:t> </a:t>
            </a:r>
            <a:r>
              <a:rPr lang="it-IT" dirty="0">
                <a:solidFill>
                  <a:srgbClr val="002060"/>
                </a:solidFill>
              </a:rPr>
              <a:t>sociale d’impresa (RSI)</a:t>
            </a:r>
          </a:p>
        </p:txBody>
      </p:sp>
      <p:pic>
        <p:nvPicPr>
          <p:cNvPr id="4" name="Immagine 3">
            <a:extLst>
              <a:ext uri="{FF2B5EF4-FFF2-40B4-BE49-F238E27FC236}">
                <a16:creationId xmlns:a16="http://schemas.microsoft.com/office/drawing/2014/main" id="{F9CF921C-C620-4D35-90DD-9C9F6D9F327C}"/>
              </a:ext>
            </a:extLst>
          </p:cNvPr>
          <p:cNvPicPr>
            <a:picLocks noChangeAspect="1"/>
          </p:cNvPicPr>
          <p:nvPr/>
        </p:nvPicPr>
        <p:blipFill rotWithShape="1">
          <a:blip r:embed="rId2"/>
          <a:srcRect t="4350" b="5614"/>
          <a:stretch/>
        </p:blipFill>
        <p:spPr>
          <a:xfrm>
            <a:off x="453832" y="1443789"/>
            <a:ext cx="6293478" cy="3187335"/>
          </a:xfrm>
          <a:prstGeom prst="rect">
            <a:avLst/>
          </a:prstGeom>
        </p:spPr>
      </p:pic>
      <p:pic>
        <p:nvPicPr>
          <p:cNvPr id="5" name="Immagine 4">
            <a:extLst>
              <a:ext uri="{FF2B5EF4-FFF2-40B4-BE49-F238E27FC236}">
                <a16:creationId xmlns:a16="http://schemas.microsoft.com/office/drawing/2014/main" id="{5F75626D-44AD-4BF7-843A-498C5109B9A5}"/>
              </a:ext>
            </a:extLst>
          </p:cNvPr>
          <p:cNvPicPr>
            <a:picLocks noChangeAspect="1"/>
          </p:cNvPicPr>
          <p:nvPr/>
        </p:nvPicPr>
        <p:blipFill rotWithShape="1">
          <a:blip r:embed="rId3"/>
          <a:srcRect t="4134" b="5855"/>
          <a:stretch/>
        </p:blipFill>
        <p:spPr>
          <a:xfrm>
            <a:off x="5698155" y="3497409"/>
            <a:ext cx="6295167" cy="3187336"/>
          </a:xfrm>
          <a:prstGeom prst="rect">
            <a:avLst/>
          </a:prstGeom>
        </p:spPr>
      </p:pic>
      <p:sp>
        <p:nvSpPr>
          <p:cNvPr id="6" name="CasellaDiTesto 5">
            <a:extLst>
              <a:ext uri="{FF2B5EF4-FFF2-40B4-BE49-F238E27FC236}">
                <a16:creationId xmlns:a16="http://schemas.microsoft.com/office/drawing/2014/main" id="{D988B202-DEF5-41D7-A848-913EC2DA3202}"/>
              </a:ext>
            </a:extLst>
          </p:cNvPr>
          <p:cNvSpPr txBox="1"/>
          <p:nvPr/>
        </p:nvSpPr>
        <p:spPr>
          <a:xfrm>
            <a:off x="2165685" y="5761415"/>
            <a:ext cx="3532470" cy="923330"/>
          </a:xfrm>
          <a:prstGeom prst="rect">
            <a:avLst/>
          </a:prstGeom>
          <a:noFill/>
        </p:spPr>
        <p:txBody>
          <a:bodyPr wrap="square" rtlCol="0">
            <a:spAutoFit/>
          </a:bodyPr>
          <a:lstStyle/>
          <a:p>
            <a:pPr algn="ctr"/>
            <a:r>
              <a:rPr lang="it-IT" dirty="0">
                <a:hlinkClick r:id="rId4"/>
              </a:rPr>
              <a:t>http://www.secondowelfare.it/privati/aziende/responsabilita-sociale-dimpresa.html</a:t>
            </a:r>
            <a:endParaRPr lang="it-IT" dirty="0"/>
          </a:p>
        </p:txBody>
      </p:sp>
      <p:sp>
        <p:nvSpPr>
          <p:cNvPr id="7" name="CasellaDiTesto 6">
            <a:extLst>
              <a:ext uri="{FF2B5EF4-FFF2-40B4-BE49-F238E27FC236}">
                <a16:creationId xmlns:a16="http://schemas.microsoft.com/office/drawing/2014/main" id="{C365E49D-783E-4B68-9397-B632E3AE67F2}"/>
              </a:ext>
            </a:extLst>
          </p:cNvPr>
          <p:cNvSpPr txBox="1"/>
          <p:nvPr/>
        </p:nvSpPr>
        <p:spPr>
          <a:xfrm>
            <a:off x="6963999" y="1443789"/>
            <a:ext cx="3763478" cy="923330"/>
          </a:xfrm>
          <a:prstGeom prst="rect">
            <a:avLst/>
          </a:prstGeom>
          <a:noFill/>
        </p:spPr>
        <p:txBody>
          <a:bodyPr wrap="square" rtlCol="0">
            <a:spAutoFit/>
          </a:bodyPr>
          <a:lstStyle/>
          <a:p>
            <a:pPr algn="ctr"/>
            <a:r>
              <a:rPr lang="it-IT" dirty="0">
                <a:hlinkClick r:id="rId5"/>
              </a:rPr>
              <a:t>http://imprese.regione.emilia-romagna.it/rsi/doc/la-responsabilita-sociale-d-impresa</a:t>
            </a:r>
            <a:endParaRPr lang="it-IT" dirty="0"/>
          </a:p>
        </p:txBody>
      </p:sp>
    </p:spTree>
    <p:extLst>
      <p:ext uri="{BB962C8B-B14F-4D97-AF65-F5344CB8AC3E}">
        <p14:creationId xmlns:p14="http://schemas.microsoft.com/office/powerpoint/2010/main" val="9820028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97690CD4-E806-46C4-8173-2420119B67F9}"/>
              </a:ext>
            </a:extLst>
          </p:cNvPr>
          <p:cNvSpPr>
            <a:spLocks noGrp="1"/>
          </p:cNvSpPr>
          <p:nvPr>
            <p:ph type="title"/>
          </p:nvPr>
        </p:nvSpPr>
        <p:spPr>
          <a:xfrm>
            <a:off x="0" y="173255"/>
            <a:ext cx="12192000" cy="1270534"/>
          </a:xfrm>
        </p:spPr>
        <p:txBody>
          <a:bodyPr/>
          <a:lstStyle/>
          <a:p>
            <a:pPr marL="685800" indent="-685800" algn="ctr">
              <a:buFont typeface="Wingdings" panose="05000000000000000000" pitchFamily="2" charset="2"/>
              <a:buChar char="v"/>
            </a:pPr>
            <a:r>
              <a:rPr lang="it-IT" dirty="0">
                <a:solidFill>
                  <a:srgbClr val="002060"/>
                </a:solidFill>
              </a:rPr>
              <a:t>Responsabilità sociale d’impresa (RSI)</a:t>
            </a:r>
          </a:p>
        </p:txBody>
      </p:sp>
      <p:pic>
        <p:nvPicPr>
          <p:cNvPr id="6" name="Immagine 5">
            <a:extLst>
              <a:ext uri="{FF2B5EF4-FFF2-40B4-BE49-F238E27FC236}">
                <a16:creationId xmlns:a16="http://schemas.microsoft.com/office/drawing/2014/main" id="{858A07A9-56D6-42BD-9B7B-8B8A7BFB0FAB}"/>
              </a:ext>
            </a:extLst>
          </p:cNvPr>
          <p:cNvPicPr>
            <a:picLocks noChangeAspect="1"/>
          </p:cNvPicPr>
          <p:nvPr/>
        </p:nvPicPr>
        <p:blipFill rotWithShape="1">
          <a:blip r:embed="rId2"/>
          <a:srcRect t="4211" b="5965"/>
          <a:stretch/>
        </p:blipFill>
        <p:spPr>
          <a:xfrm>
            <a:off x="603184" y="1216887"/>
            <a:ext cx="6529136" cy="3298932"/>
          </a:xfrm>
          <a:prstGeom prst="rect">
            <a:avLst/>
          </a:prstGeom>
        </p:spPr>
      </p:pic>
      <p:pic>
        <p:nvPicPr>
          <p:cNvPr id="4" name="Immagine 3">
            <a:extLst>
              <a:ext uri="{FF2B5EF4-FFF2-40B4-BE49-F238E27FC236}">
                <a16:creationId xmlns:a16="http://schemas.microsoft.com/office/drawing/2014/main" id="{D6AC75F5-97FF-4AB8-BE36-2AAC91E0D84E}"/>
              </a:ext>
            </a:extLst>
          </p:cNvPr>
          <p:cNvPicPr>
            <a:picLocks noChangeAspect="1"/>
          </p:cNvPicPr>
          <p:nvPr/>
        </p:nvPicPr>
        <p:blipFill rotWithShape="1">
          <a:blip r:embed="rId3"/>
          <a:srcRect t="4351" b="10597"/>
          <a:stretch/>
        </p:blipFill>
        <p:spPr>
          <a:xfrm>
            <a:off x="4514246" y="3071486"/>
            <a:ext cx="7074570" cy="3384624"/>
          </a:xfrm>
          <a:prstGeom prst="rect">
            <a:avLst/>
          </a:prstGeom>
        </p:spPr>
      </p:pic>
      <p:sp>
        <p:nvSpPr>
          <p:cNvPr id="7" name="CasellaDiTesto 6">
            <a:extLst>
              <a:ext uri="{FF2B5EF4-FFF2-40B4-BE49-F238E27FC236}">
                <a16:creationId xmlns:a16="http://schemas.microsoft.com/office/drawing/2014/main" id="{22A5F334-A764-40E0-BE3C-5E3B64C218E6}"/>
              </a:ext>
            </a:extLst>
          </p:cNvPr>
          <p:cNvSpPr txBox="1"/>
          <p:nvPr/>
        </p:nvSpPr>
        <p:spPr>
          <a:xfrm>
            <a:off x="7209323" y="1216887"/>
            <a:ext cx="4047423" cy="923330"/>
          </a:xfrm>
          <a:prstGeom prst="rect">
            <a:avLst/>
          </a:prstGeom>
          <a:noFill/>
        </p:spPr>
        <p:txBody>
          <a:bodyPr wrap="square" rtlCol="0">
            <a:spAutoFit/>
          </a:bodyPr>
          <a:lstStyle/>
          <a:p>
            <a:pPr algn="ctr"/>
            <a:r>
              <a:rPr lang="it-IT" sz="1800" kern="1200" dirty="0">
                <a:solidFill>
                  <a:schemeClr val="tx1"/>
                </a:solidFill>
                <a:latin typeface="+mn-lt"/>
                <a:ea typeface="+mn-ea"/>
                <a:cs typeface="+mn-cs"/>
                <a:hlinkClick r:id="rId4"/>
              </a:rPr>
              <a:t>https://www.informazionefiscale.it/Responsabilita-sociale-di-impresa-definizione-teoria-Friedman</a:t>
            </a:r>
            <a:endParaRPr lang="it-IT" sz="1800" kern="1200" dirty="0">
              <a:solidFill>
                <a:schemeClr val="tx1"/>
              </a:solidFill>
              <a:latin typeface="+mn-lt"/>
              <a:ea typeface="+mn-ea"/>
              <a:cs typeface="+mn-cs"/>
            </a:endParaRPr>
          </a:p>
        </p:txBody>
      </p:sp>
      <p:sp>
        <p:nvSpPr>
          <p:cNvPr id="8" name="CasellaDiTesto 7">
            <a:extLst>
              <a:ext uri="{FF2B5EF4-FFF2-40B4-BE49-F238E27FC236}">
                <a16:creationId xmlns:a16="http://schemas.microsoft.com/office/drawing/2014/main" id="{FC82A1AC-6CC5-4137-BAEB-BC06150803F0}"/>
              </a:ext>
            </a:extLst>
          </p:cNvPr>
          <p:cNvSpPr txBox="1"/>
          <p:nvPr/>
        </p:nvSpPr>
        <p:spPr>
          <a:xfrm>
            <a:off x="288758" y="5255781"/>
            <a:ext cx="4119612" cy="1200329"/>
          </a:xfrm>
          <a:prstGeom prst="rect">
            <a:avLst/>
          </a:prstGeom>
          <a:noFill/>
        </p:spPr>
        <p:txBody>
          <a:bodyPr wrap="square" rtlCol="0">
            <a:spAutoFit/>
          </a:bodyPr>
          <a:lstStyle/>
          <a:p>
            <a:pPr algn="ctr"/>
            <a:r>
              <a:rPr lang="it-IT" sz="1800" kern="1200" dirty="0">
                <a:solidFill>
                  <a:schemeClr val="tx1"/>
                </a:solidFill>
                <a:latin typeface="+mn-lt"/>
                <a:ea typeface="+mn-ea"/>
                <a:cs typeface="+mn-cs"/>
                <a:hlinkClick r:id="rId5"/>
              </a:rPr>
              <a:t>http://www.felicitapubblica.it/2016/06/24/i-commercialisti-per-la-responsabilita-sociale-delle-imprese/</a:t>
            </a:r>
            <a:endParaRPr lang="it-IT" sz="1800" kern="1200" dirty="0">
              <a:solidFill>
                <a:schemeClr val="tx1"/>
              </a:solidFill>
              <a:latin typeface="+mn-lt"/>
              <a:ea typeface="+mn-ea"/>
              <a:cs typeface="+mn-cs"/>
            </a:endParaRPr>
          </a:p>
        </p:txBody>
      </p:sp>
    </p:spTree>
    <p:extLst>
      <p:ext uri="{BB962C8B-B14F-4D97-AF65-F5344CB8AC3E}">
        <p14:creationId xmlns:p14="http://schemas.microsoft.com/office/powerpoint/2010/main" val="18788465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fine">
            <a:extLst>
              <a:ext uri="{FF2B5EF4-FFF2-40B4-BE49-F238E27FC236}">
                <a16:creationId xmlns:a16="http://schemas.microsoft.com/office/drawing/2014/main" id="{39D7F5D8-900E-44D3-AB4C-2AFFA1B17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037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3D2A9217-4E9B-4F8E-AA7F-8F31E2C144BE}"/>
              </a:ext>
            </a:extLst>
          </p:cNvPr>
          <p:cNvSpPr txBox="1"/>
          <p:nvPr/>
        </p:nvSpPr>
        <p:spPr>
          <a:xfrm>
            <a:off x="1470582" y="4216668"/>
            <a:ext cx="9162853" cy="1200329"/>
          </a:xfrm>
          <a:prstGeom prst="rect">
            <a:avLst/>
          </a:prstGeom>
          <a:noFill/>
        </p:spPr>
        <p:txBody>
          <a:bodyPr wrap="square" rtlCol="0">
            <a:spAutoFit/>
          </a:bodyPr>
          <a:lstStyle/>
          <a:p>
            <a:pPr algn="ctr"/>
            <a:r>
              <a:rPr lang="it-IT" sz="2400" u="sng" dirty="0">
                <a:latin typeface="Arial Rounded MT Bold" panose="020F0704030504030204" pitchFamily="34" charset="0"/>
                <a:cs typeface="MV Boli" panose="02000500030200090000" pitchFamily="2" charset="0"/>
              </a:rPr>
              <a:t>Progetto realizzato da</a:t>
            </a:r>
            <a:r>
              <a:rPr lang="it-IT" sz="2400" dirty="0">
                <a:latin typeface="Arial Rounded MT Bold" panose="020F0704030504030204" pitchFamily="34" charset="0"/>
                <a:cs typeface="MV Boli" panose="02000500030200090000" pitchFamily="2" charset="0"/>
              </a:rPr>
              <a:t>: Laura Gaetti, Miriam Munari, </a:t>
            </a:r>
          </a:p>
          <a:p>
            <a:pPr algn="ctr"/>
            <a:r>
              <a:rPr lang="it-IT" sz="2400" dirty="0">
                <a:latin typeface="Arial Rounded MT Bold" panose="020F0704030504030204" pitchFamily="34" charset="0"/>
                <a:cs typeface="MV Boli" panose="02000500030200090000" pitchFamily="2" charset="0"/>
              </a:rPr>
              <a:t>Aurora </a:t>
            </a:r>
            <a:r>
              <a:rPr lang="it-IT" sz="2400" dirty="0" err="1">
                <a:latin typeface="Arial Rounded MT Bold" panose="020F0704030504030204" pitchFamily="34" charset="0"/>
                <a:cs typeface="MV Boli" panose="02000500030200090000" pitchFamily="2" charset="0"/>
              </a:rPr>
              <a:t>O’keeffe</a:t>
            </a:r>
            <a:r>
              <a:rPr lang="it-IT" sz="2400" dirty="0">
                <a:latin typeface="Arial Rounded MT Bold" panose="020F0704030504030204" pitchFamily="34" charset="0"/>
                <a:cs typeface="MV Boli" panose="02000500030200090000" pitchFamily="2" charset="0"/>
              </a:rPr>
              <a:t> e </a:t>
            </a:r>
            <a:r>
              <a:rPr lang="it-IT" sz="2400" dirty="0" err="1">
                <a:latin typeface="Arial Rounded MT Bold" panose="020F0704030504030204" pitchFamily="34" charset="0"/>
                <a:cs typeface="MV Boli" panose="02000500030200090000" pitchFamily="2" charset="0"/>
              </a:rPr>
              <a:t>Iuliana</a:t>
            </a:r>
            <a:r>
              <a:rPr lang="it-IT" sz="2400" dirty="0">
                <a:latin typeface="Arial Rounded MT Bold" panose="020F0704030504030204" pitchFamily="34" charset="0"/>
                <a:cs typeface="MV Boli" panose="02000500030200090000" pitchFamily="2" charset="0"/>
              </a:rPr>
              <a:t> Lazar</a:t>
            </a:r>
          </a:p>
          <a:p>
            <a:pPr algn="ctr"/>
            <a:r>
              <a:rPr lang="it-IT" sz="2400" dirty="0">
                <a:latin typeface="Arial Rounded MT Bold" panose="020F0704030504030204" pitchFamily="34" charset="0"/>
                <a:cs typeface="MV Boli" panose="02000500030200090000" pitchFamily="2" charset="0"/>
              </a:rPr>
              <a:t>Liceo Carlo </a:t>
            </a:r>
            <a:r>
              <a:rPr lang="it-IT" sz="2400" dirty="0" err="1">
                <a:latin typeface="Arial Rounded MT Bold" panose="020F0704030504030204" pitchFamily="34" charset="0"/>
                <a:cs typeface="MV Boli" panose="02000500030200090000" pitchFamily="2" charset="0"/>
              </a:rPr>
              <a:t>Sigonio</a:t>
            </a:r>
            <a:r>
              <a:rPr lang="it-IT" sz="2400" dirty="0">
                <a:latin typeface="Arial Rounded MT Bold" panose="020F0704030504030204" pitchFamily="34" charset="0"/>
                <a:cs typeface="MV Boli" panose="02000500030200090000" pitchFamily="2" charset="0"/>
              </a:rPr>
              <a:t> - classe 4H - </a:t>
            </a:r>
            <a:r>
              <a:rPr lang="it-IT" sz="2400" dirty="0" err="1">
                <a:latin typeface="Arial Rounded MT Bold" panose="020F0704030504030204" pitchFamily="34" charset="0"/>
                <a:cs typeface="MV Boli" panose="02000500030200090000" pitchFamily="2" charset="0"/>
              </a:rPr>
              <a:t>a.s.</a:t>
            </a:r>
            <a:r>
              <a:rPr lang="it-IT" sz="2400" dirty="0">
                <a:latin typeface="Arial Rounded MT Bold" panose="020F0704030504030204" pitchFamily="34" charset="0"/>
                <a:cs typeface="MV Boli" panose="02000500030200090000" pitchFamily="2" charset="0"/>
              </a:rPr>
              <a:t> 2017/2018</a:t>
            </a:r>
          </a:p>
        </p:txBody>
      </p:sp>
    </p:spTree>
    <p:extLst>
      <p:ext uri="{BB962C8B-B14F-4D97-AF65-F5344CB8AC3E}">
        <p14:creationId xmlns:p14="http://schemas.microsoft.com/office/powerpoint/2010/main" val="2065615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BF2197-F71B-4270-B4FF-2B236094CABC}"/>
              </a:ext>
            </a:extLst>
          </p:cNvPr>
          <p:cNvSpPr>
            <a:spLocks noGrp="1"/>
          </p:cNvSpPr>
          <p:nvPr>
            <p:ph type="title"/>
          </p:nvPr>
        </p:nvSpPr>
        <p:spPr>
          <a:xfrm>
            <a:off x="1069848" y="484632"/>
            <a:ext cx="10058400" cy="859536"/>
          </a:xfrm>
        </p:spPr>
        <p:txBody>
          <a:bodyPr>
            <a:normAutofit/>
          </a:bodyPr>
          <a:lstStyle/>
          <a:p>
            <a:pPr algn="ctr"/>
            <a:r>
              <a:rPr lang="it-IT" dirty="0"/>
              <a:t>Fondo nero e riciclaggio</a:t>
            </a:r>
          </a:p>
        </p:txBody>
      </p:sp>
      <p:sp>
        <p:nvSpPr>
          <p:cNvPr id="6" name="Segnaposto testo 5">
            <a:extLst>
              <a:ext uri="{FF2B5EF4-FFF2-40B4-BE49-F238E27FC236}">
                <a16:creationId xmlns:a16="http://schemas.microsoft.com/office/drawing/2014/main" id="{F0E1F47D-1023-42AE-B4D5-C631CF5EE77F}"/>
              </a:ext>
            </a:extLst>
          </p:cNvPr>
          <p:cNvSpPr>
            <a:spLocks noGrp="1"/>
          </p:cNvSpPr>
          <p:nvPr>
            <p:ph type="body" idx="1"/>
          </p:nvPr>
        </p:nvSpPr>
        <p:spPr>
          <a:xfrm>
            <a:off x="1069848" y="1453895"/>
            <a:ext cx="4754880" cy="914401"/>
          </a:xfrm>
        </p:spPr>
        <p:txBody>
          <a:bodyPr>
            <a:normAutofit/>
          </a:bodyPr>
          <a:lstStyle/>
          <a:p>
            <a:pPr algn="ctr"/>
            <a:r>
              <a:rPr lang="it-IT" sz="3200" dirty="0"/>
              <a:t>FONDO NERO</a:t>
            </a:r>
          </a:p>
          <a:p>
            <a:endParaRPr lang="it-IT" dirty="0"/>
          </a:p>
        </p:txBody>
      </p:sp>
      <p:sp>
        <p:nvSpPr>
          <p:cNvPr id="4" name="Segnaposto contenuto 3">
            <a:extLst>
              <a:ext uri="{FF2B5EF4-FFF2-40B4-BE49-F238E27FC236}">
                <a16:creationId xmlns:a16="http://schemas.microsoft.com/office/drawing/2014/main" id="{A4E389BE-6070-4286-90FE-94A36AFBD6D9}"/>
              </a:ext>
            </a:extLst>
          </p:cNvPr>
          <p:cNvSpPr>
            <a:spLocks noGrp="1"/>
          </p:cNvSpPr>
          <p:nvPr>
            <p:ph sz="half" idx="2"/>
          </p:nvPr>
        </p:nvSpPr>
        <p:spPr>
          <a:xfrm>
            <a:off x="1069848" y="2171700"/>
            <a:ext cx="4754880" cy="4201668"/>
          </a:xfrm>
        </p:spPr>
        <p:txBody>
          <a:bodyPr>
            <a:normAutofit/>
          </a:bodyPr>
          <a:lstStyle/>
          <a:p>
            <a:r>
              <a:rPr lang="it-IT" dirty="0"/>
              <a:t>Fondo illecito e illegale.</a:t>
            </a:r>
          </a:p>
          <a:p>
            <a:r>
              <a:rPr lang="it-IT" dirty="0"/>
              <a:t>Si costituisce nel momento in cui anziché pagare regolarmente tasse, buste paga, contributi ai lavoratori e stipendi, si </a:t>
            </a:r>
            <a:r>
              <a:rPr lang="it-IT" sz="2400" b="1" dirty="0"/>
              <a:t>«risparmia»</a:t>
            </a:r>
            <a:r>
              <a:rPr lang="it-IT" dirty="0"/>
              <a:t>.</a:t>
            </a:r>
            <a:endParaRPr lang="it-IT" sz="2400" b="1" dirty="0"/>
          </a:p>
          <a:p>
            <a:r>
              <a:rPr lang="it-IT" dirty="0"/>
              <a:t>La creazione di tali fondi porta alla formazione di mercati paralleli e illegali, ossia il </a:t>
            </a:r>
            <a:r>
              <a:rPr lang="it-IT" sz="2400" b="1" dirty="0"/>
              <a:t>riciclaggio</a:t>
            </a:r>
            <a:r>
              <a:rPr lang="it-IT" dirty="0"/>
              <a:t>.</a:t>
            </a:r>
          </a:p>
          <a:p>
            <a:r>
              <a:rPr lang="it-IT" dirty="0"/>
              <a:t>Nel momento in cui si costituisce un fondo nero, la persona che sta agendo in modo illegale è costretta a pagare in denaro.</a:t>
            </a:r>
          </a:p>
        </p:txBody>
      </p:sp>
      <p:sp>
        <p:nvSpPr>
          <p:cNvPr id="7" name="Segnaposto testo 6">
            <a:extLst>
              <a:ext uri="{FF2B5EF4-FFF2-40B4-BE49-F238E27FC236}">
                <a16:creationId xmlns:a16="http://schemas.microsoft.com/office/drawing/2014/main" id="{2551A091-8E33-4D51-997B-F41229BF0B0F}"/>
              </a:ext>
            </a:extLst>
          </p:cNvPr>
          <p:cNvSpPr>
            <a:spLocks noGrp="1"/>
          </p:cNvSpPr>
          <p:nvPr>
            <p:ph type="body" sz="quarter" idx="3"/>
          </p:nvPr>
        </p:nvSpPr>
        <p:spPr>
          <a:xfrm>
            <a:off x="6373368" y="1453894"/>
            <a:ext cx="4754880" cy="603505"/>
          </a:xfrm>
        </p:spPr>
        <p:txBody>
          <a:bodyPr>
            <a:normAutofit/>
          </a:bodyPr>
          <a:lstStyle/>
          <a:p>
            <a:pPr algn="ctr"/>
            <a:r>
              <a:rPr lang="it-IT" sz="3200" dirty="0"/>
              <a:t>RICICLAGGIO</a:t>
            </a:r>
            <a:endParaRPr lang="it-IT" dirty="0"/>
          </a:p>
        </p:txBody>
      </p:sp>
      <p:sp>
        <p:nvSpPr>
          <p:cNvPr id="5" name="Segnaposto contenuto 4">
            <a:extLst>
              <a:ext uri="{FF2B5EF4-FFF2-40B4-BE49-F238E27FC236}">
                <a16:creationId xmlns:a16="http://schemas.microsoft.com/office/drawing/2014/main" id="{C637F771-8288-42A4-91E2-3DB98ABF7625}"/>
              </a:ext>
            </a:extLst>
          </p:cNvPr>
          <p:cNvSpPr>
            <a:spLocks noGrp="1"/>
          </p:cNvSpPr>
          <p:nvPr>
            <p:ph sz="quarter" idx="4"/>
          </p:nvPr>
        </p:nvSpPr>
        <p:spPr>
          <a:xfrm>
            <a:off x="6364224" y="2167125"/>
            <a:ext cx="4754880" cy="4488199"/>
          </a:xfrm>
        </p:spPr>
        <p:txBody>
          <a:bodyPr>
            <a:normAutofit/>
          </a:bodyPr>
          <a:lstStyle/>
          <a:p>
            <a:r>
              <a:rPr lang="it-IT" dirty="0"/>
              <a:t>Complesso di operazioni necessarie per attribuire un’origine simulatamente lecita a valori patrimoniali di provenienza criminosa. </a:t>
            </a:r>
          </a:p>
          <a:p>
            <a:r>
              <a:rPr lang="it-IT" dirty="0"/>
              <a:t>Si configura come un’</a:t>
            </a:r>
            <a:r>
              <a:rPr lang="it-IT" sz="2400" b="1" dirty="0"/>
              <a:t>operazione economicamente rilevante</a:t>
            </a:r>
            <a:r>
              <a:rPr lang="it-IT" dirty="0"/>
              <a:t>, tesa ad evitare la riconduzione di denaro, beni od altre utilità alla loro origine criminosa e a permettere il loro inserimento nel mercato legale.</a:t>
            </a:r>
          </a:p>
          <a:p>
            <a:r>
              <a:rPr lang="it-IT" sz="2400" b="1" dirty="0"/>
              <a:t>Reinvestimento</a:t>
            </a:r>
            <a:r>
              <a:rPr lang="it-IT" dirty="0"/>
              <a:t> dei fondi neri.</a:t>
            </a:r>
          </a:p>
        </p:txBody>
      </p:sp>
      <p:pic>
        <p:nvPicPr>
          <p:cNvPr id="8" name="Elemento grafico 7" descr="Monete">
            <a:extLst>
              <a:ext uri="{FF2B5EF4-FFF2-40B4-BE49-F238E27FC236}">
                <a16:creationId xmlns:a16="http://schemas.microsoft.com/office/drawing/2014/main" id="{4A2C1330-CBFA-444B-80B4-B9891EE6AF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51848" y="457200"/>
            <a:ext cx="914400" cy="914400"/>
          </a:xfrm>
          <a:prstGeom prst="rect">
            <a:avLst/>
          </a:prstGeom>
        </p:spPr>
      </p:pic>
      <p:pic>
        <p:nvPicPr>
          <p:cNvPr id="9" name="Elemento grafico 8" descr="Monete">
            <a:extLst>
              <a:ext uri="{FF2B5EF4-FFF2-40B4-BE49-F238E27FC236}">
                <a16:creationId xmlns:a16="http://schemas.microsoft.com/office/drawing/2014/main" id="{2913C2A7-33DE-4374-890F-9342F41A05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5752" y="384047"/>
            <a:ext cx="914400" cy="914400"/>
          </a:xfrm>
          <a:prstGeom prst="rect">
            <a:avLst/>
          </a:prstGeom>
        </p:spPr>
      </p:pic>
    </p:spTree>
    <p:extLst>
      <p:ext uri="{BB962C8B-B14F-4D97-AF65-F5344CB8AC3E}">
        <p14:creationId xmlns:p14="http://schemas.microsoft.com/office/powerpoint/2010/main" val="348741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C91A68-D16A-4504-B4AB-3C0B571AEE6C}"/>
              </a:ext>
            </a:extLst>
          </p:cNvPr>
          <p:cNvSpPr>
            <a:spLocks noGrp="1"/>
          </p:cNvSpPr>
          <p:nvPr>
            <p:ph type="title"/>
          </p:nvPr>
        </p:nvSpPr>
        <p:spPr>
          <a:xfrm>
            <a:off x="448287" y="244169"/>
            <a:ext cx="10058400" cy="1093820"/>
          </a:xfrm>
        </p:spPr>
        <p:txBody>
          <a:bodyPr>
            <a:normAutofit/>
          </a:bodyPr>
          <a:lstStyle/>
          <a:p>
            <a:pPr algn="ctr"/>
            <a:r>
              <a:rPr lang="it-IT" dirty="0"/>
              <a:t>Segnalazioni sospette di denaro</a:t>
            </a:r>
          </a:p>
        </p:txBody>
      </p:sp>
      <p:sp>
        <p:nvSpPr>
          <p:cNvPr id="3" name="CasellaDiTesto 2">
            <a:extLst>
              <a:ext uri="{FF2B5EF4-FFF2-40B4-BE49-F238E27FC236}">
                <a16:creationId xmlns:a16="http://schemas.microsoft.com/office/drawing/2014/main" id="{0C1F7E52-BE61-4C6A-B9CA-D41F836FCD65}"/>
              </a:ext>
            </a:extLst>
          </p:cNvPr>
          <p:cNvSpPr txBox="1"/>
          <p:nvPr/>
        </p:nvSpPr>
        <p:spPr>
          <a:xfrm>
            <a:off x="1228725" y="1276350"/>
            <a:ext cx="9734550" cy="1077218"/>
          </a:xfrm>
          <a:prstGeom prst="rect">
            <a:avLst/>
          </a:prstGeom>
          <a:noFill/>
        </p:spPr>
        <p:txBody>
          <a:bodyPr wrap="square" rtlCol="0">
            <a:spAutoFit/>
          </a:bodyPr>
          <a:lstStyle/>
          <a:p>
            <a:pPr algn="ctr"/>
            <a:r>
              <a:rPr lang="it-IT" sz="2000" b="1" dirty="0">
                <a:latin typeface="AR ADGothicJP Medium" panose="020B0609000000000000" pitchFamily="49" charset="-128"/>
                <a:ea typeface="AR ADGothicJP Medium" panose="020B0609000000000000" pitchFamily="49" charset="-128"/>
              </a:rPr>
              <a:t>In Italia </a:t>
            </a:r>
            <a:r>
              <a:rPr lang="it-IT" sz="2000" dirty="0">
                <a:latin typeface="AR ADGothicJP Medium" panose="020B0609000000000000" pitchFamily="49" charset="-128"/>
                <a:ea typeface="AR ADGothicJP Medium" panose="020B0609000000000000" pitchFamily="49" charset="-128"/>
              </a:rPr>
              <a:t>è</a:t>
            </a:r>
            <a:r>
              <a:rPr lang="it-IT" sz="2000" b="1" dirty="0">
                <a:latin typeface="AR ADGothicJP Medium" panose="020B0609000000000000" pitchFamily="49" charset="-128"/>
                <a:ea typeface="AR ADGothicJP Medium" panose="020B0609000000000000" pitchFamily="49" charset="-128"/>
              </a:rPr>
              <a:t> presente una </a:t>
            </a:r>
            <a:r>
              <a:rPr lang="it-IT" sz="2400" b="1" dirty="0">
                <a:latin typeface="AR ADGothicJP Medium" panose="020B0609000000000000" pitchFamily="49" charset="-128"/>
                <a:ea typeface="AR ADGothicJP Medium" panose="020B0609000000000000" pitchFamily="49" charset="-128"/>
              </a:rPr>
              <a:t>NORMA</a:t>
            </a:r>
            <a:r>
              <a:rPr lang="it-IT" sz="2000" b="1" dirty="0">
                <a:latin typeface="AR ADGothicJP Medium" panose="020B0609000000000000" pitchFamily="49" charset="-128"/>
                <a:ea typeface="AR ADGothicJP Medium" panose="020B0609000000000000" pitchFamily="49" charset="-128"/>
              </a:rPr>
              <a:t> che obbliga una serie di soggetti che agiscono in societ</a:t>
            </a:r>
            <a:r>
              <a:rPr lang="it-IT" sz="2000" dirty="0">
                <a:latin typeface="AR ADGothicJP Medium" panose="020B0609000000000000" pitchFamily="49" charset="-128"/>
                <a:ea typeface="AR ADGothicJP Medium" panose="020B0609000000000000" pitchFamily="49" charset="-128"/>
              </a:rPr>
              <a:t>à</a:t>
            </a:r>
            <a:r>
              <a:rPr lang="it-IT" sz="2000" b="1" dirty="0">
                <a:latin typeface="AR ADGothicJP Medium" panose="020B0609000000000000" pitchFamily="49" charset="-128"/>
                <a:ea typeface="AR ADGothicJP Medium" panose="020B0609000000000000" pitchFamily="49" charset="-128"/>
              </a:rPr>
              <a:t> (dove circola del denaro) a fare le segnalazioni delle operazioni sospette di denaro alla Banca d’Italia (UIF).</a:t>
            </a:r>
          </a:p>
        </p:txBody>
      </p:sp>
      <p:pic>
        <p:nvPicPr>
          <p:cNvPr id="1026" name="Picture 2" descr="Risultati immagini per uif">
            <a:extLst>
              <a:ext uri="{FF2B5EF4-FFF2-40B4-BE49-F238E27FC236}">
                <a16:creationId xmlns:a16="http://schemas.microsoft.com/office/drawing/2014/main" id="{3ED2D800-BAFB-4275-B428-98AA6EF6ED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9481" y="260686"/>
            <a:ext cx="1691000" cy="10156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Grafico 12">
            <a:extLst>
              <a:ext uri="{FF2B5EF4-FFF2-40B4-BE49-F238E27FC236}">
                <a16:creationId xmlns:a16="http://schemas.microsoft.com/office/drawing/2014/main" id="{5842CFF8-783A-4EF2-9E29-E75D13020066}"/>
              </a:ext>
            </a:extLst>
          </p:cNvPr>
          <p:cNvGraphicFramePr/>
          <p:nvPr>
            <p:extLst>
              <p:ext uri="{D42A27DB-BD31-4B8C-83A1-F6EECF244321}">
                <p14:modId xmlns:p14="http://schemas.microsoft.com/office/powerpoint/2010/main" val="2188261925"/>
              </p:ext>
            </p:extLst>
          </p:nvPr>
        </p:nvGraphicFramePr>
        <p:xfrm>
          <a:off x="327025" y="2605205"/>
          <a:ext cx="6788150" cy="4070265"/>
        </p:xfrm>
        <a:graphic>
          <a:graphicData uri="http://schemas.openxmlformats.org/drawingml/2006/chart">
            <c:chart xmlns:c="http://schemas.openxmlformats.org/drawingml/2006/chart" xmlns:r="http://schemas.openxmlformats.org/officeDocument/2006/relationships" r:id="rId3"/>
          </a:graphicData>
        </a:graphic>
      </p:graphicFrame>
      <p:sp>
        <p:nvSpPr>
          <p:cNvPr id="9" name="Esplosione: 8 punte 8">
            <a:extLst>
              <a:ext uri="{FF2B5EF4-FFF2-40B4-BE49-F238E27FC236}">
                <a16:creationId xmlns:a16="http://schemas.microsoft.com/office/drawing/2014/main" id="{0A211F37-EEB6-4D11-AD54-6A199B36E102}"/>
              </a:ext>
            </a:extLst>
          </p:cNvPr>
          <p:cNvSpPr/>
          <p:nvPr/>
        </p:nvSpPr>
        <p:spPr>
          <a:xfrm>
            <a:off x="5184743" y="2243743"/>
            <a:ext cx="6938128" cy="267740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Dati statistici delle segnalazioni sospette di denaro pubblicati dalla UIF nel primo semestre 2017</a:t>
            </a:r>
          </a:p>
        </p:txBody>
      </p:sp>
      <p:sp>
        <p:nvSpPr>
          <p:cNvPr id="14" name="CasellaDiTesto 13">
            <a:extLst>
              <a:ext uri="{FF2B5EF4-FFF2-40B4-BE49-F238E27FC236}">
                <a16:creationId xmlns:a16="http://schemas.microsoft.com/office/drawing/2014/main" id="{D971A522-C2F5-46AC-B4D3-910BC0DD24F4}"/>
              </a:ext>
            </a:extLst>
          </p:cNvPr>
          <p:cNvSpPr txBox="1"/>
          <p:nvPr/>
        </p:nvSpPr>
        <p:spPr>
          <a:xfrm>
            <a:off x="6544702" y="4921144"/>
            <a:ext cx="5400674" cy="1477328"/>
          </a:xfrm>
          <a:prstGeom prst="rect">
            <a:avLst/>
          </a:prstGeom>
          <a:noFill/>
        </p:spPr>
        <p:txBody>
          <a:bodyPr wrap="square" rtlCol="0">
            <a:spAutoFit/>
          </a:bodyPr>
          <a:lstStyle/>
          <a:p>
            <a:pPr algn="ctr"/>
            <a:r>
              <a:rPr lang="it-IT" dirty="0"/>
              <a:t>1° POSTO: Lombardia = 10427 segnalazioni</a:t>
            </a:r>
          </a:p>
          <a:p>
            <a:pPr algn="ctr"/>
            <a:r>
              <a:rPr lang="it-IT" dirty="0"/>
              <a:t>2° POSTO: Campania = 5900 segnalazioni</a:t>
            </a:r>
          </a:p>
          <a:p>
            <a:pPr algn="ctr"/>
            <a:r>
              <a:rPr lang="it-IT" dirty="0"/>
              <a:t>3° POSTO: Lazio = 5033 segnalazioni</a:t>
            </a:r>
          </a:p>
          <a:p>
            <a:pPr algn="ctr"/>
            <a:r>
              <a:rPr lang="it-IT" dirty="0"/>
              <a:t>4° POSTO: Veneto = 4277 segnalazioni</a:t>
            </a:r>
          </a:p>
          <a:p>
            <a:pPr algn="ctr"/>
            <a:r>
              <a:rPr lang="it-IT" b="1" dirty="0"/>
              <a:t>5° POSTO: Emilia Romagna = 3250 segnalazioni</a:t>
            </a:r>
          </a:p>
        </p:txBody>
      </p:sp>
    </p:spTree>
    <p:extLst>
      <p:ext uri="{BB962C8B-B14F-4D97-AF65-F5344CB8AC3E}">
        <p14:creationId xmlns:p14="http://schemas.microsoft.com/office/powerpoint/2010/main" val="231653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2D4BC51-283D-4093-A53E-02A00B9E5205}"/>
              </a:ext>
            </a:extLst>
          </p:cNvPr>
          <p:cNvSpPr txBox="1"/>
          <p:nvPr/>
        </p:nvSpPr>
        <p:spPr>
          <a:xfrm>
            <a:off x="628650" y="327257"/>
            <a:ext cx="10934700" cy="1154162"/>
          </a:xfrm>
          <a:prstGeom prst="rect">
            <a:avLst/>
          </a:prstGeom>
          <a:noFill/>
        </p:spPr>
        <p:txBody>
          <a:bodyPr wrap="square" rtlCol="0">
            <a:spAutoFit/>
          </a:bodyPr>
          <a:lstStyle/>
          <a:p>
            <a:pPr algn="ctr"/>
            <a:r>
              <a:rPr lang="it-IT" sz="2300" dirty="0"/>
              <a:t>In </a:t>
            </a:r>
            <a:r>
              <a:rPr lang="it-IT" sz="2300" b="1" dirty="0"/>
              <a:t>EMILIA ROMAGNA </a:t>
            </a:r>
            <a:r>
              <a:rPr lang="it-IT" sz="2300" dirty="0"/>
              <a:t>si sono registrate </a:t>
            </a:r>
            <a:r>
              <a:rPr lang="it-IT" sz="2300" b="1" dirty="0"/>
              <a:t>3250 segnalazioni </a:t>
            </a:r>
            <a:r>
              <a:rPr lang="it-IT" sz="2300" dirty="0"/>
              <a:t>di operazioni sospette di denaro nel primo semestre del 2017. La regione occupa il</a:t>
            </a:r>
            <a:r>
              <a:rPr lang="it-IT" sz="2300" b="1" dirty="0"/>
              <a:t> 5° POSTO NAZIONALE</a:t>
            </a:r>
            <a:r>
              <a:rPr lang="it-IT" sz="2300" dirty="0"/>
              <a:t> per numero di segnalazioni.</a:t>
            </a:r>
          </a:p>
        </p:txBody>
      </p:sp>
      <p:sp>
        <p:nvSpPr>
          <p:cNvPr id="6" name="Onda 2 5">
            <a:extLst>
              <a:ext uri="{FF2B5EF4-FFF2-40B4-BE49-F238E27FC236}">
                <a16:creationId xmlns:a16="http://schemas.microsoft.com/office/drawing/2014/main" id="{D31ABE28-E613-43EB-B46B-ADB6FD06500E}"/>
              </a:ext>
            </a:extLst>
          </p:cNvPr>
          <p:cNvSpPr/>
          <p:nvPr/>
        </p:nvSpPr>
        <p:spPr>
          <a:xfrm>
            <a:off x="1069807" y="1812398"/>
            <a:ext cx="9864878" cy="1685925"/>
          </a:xfrm>
          <a:prstGeom prst="doubleWave">
            <a:avLst>
              <a:gd name="adj1" fmla="val 6250"/>
              <a:gd name="adj2" fmla="val 753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r>
              <a:rPr lang="it-IT" dirty="0"/>
              <a:t>3250 segnalazioni in 6 mesi significa 18 segnalazioni ogni giorno, ovvero OGNI 1 ORA E 20 MINUTI PARTE UNA SEGNALAZIONE PER OPERAZIONE SOSPETTA DI RICICLAGGIO.</a:t>
            </a:r>
          </a:p>
          <a:p>
            <a:pPr algn="ctr"/>
            <a:endParaRPr lang="it-IT" dirty="0"/>
          </a:p>
        </p:txBody>
      </p:sp>
      <p:pic>
        <p:nvPicPr>
          <p:cNvPr id="7" name="Immagine 6">
            <a:extLst>
              <a:ext uri="{FF2B5EF4-FFF2-40B4-BE49-F238E27FC236}">
                <a16:creationId xmlns:a16="http://schemas.microsoft.com/office/drawing/2014/main" id="{B2D0FBAD-6158-42DF-849E-75D7CC113019}"/>
              </a:ext>
            </a:extLst>
          </p:cNvPr>
          <p:cNvPicPr>
            <a:picLocks noChangeAspect="1"/>
          </p:cNvPicPr>
          <p:nvPr/>
        </p:nvPicPr>
        <p:blipFill rotWithShape="1">
          <a:blip r:embed="rId2"/>
          <a:srcRect l="21890" t="32339" r="18690" b="41177"/>
          <a:stretch/>
        </p:blipFill>
        <p:spPr>
          <a:xfrm>
            <a:off x="1081087" y="4016276"/>
            <a:ext cx="10029825" cy="2514467"/>
          </a:xfrm>
          <a:prstGeom prst="rect">
            <a:avLst/>
          </a:prstGeom>
        </p:spPr>
      </p:pic>
      <mc:AlternateContent xmlns:mc="http://schemas.openxmlformats.org/markup-compatibility/2006" xmlns:p14="http://schemas.microsoft.com/office/powerpoint/2010/main">
        <mc:Choice Requires="p14">
          <p:contentPart p14:bwMode="auto" r:id="rId3">
            <p14:nvContentPartPr>
              <p14:cNvPr id="59" name="Input penna 58">
                <a:extLst>
                  <a:ext uri="{FF2B5EF4-FFF2-40B4-BE49-F238E27FC236}">
                    <a16:creationId xmlns:a16="http://schemas.microsoft.com/office/drawing/2014/main" id="{520C6E22-C681-412A-8CC3-5187F2530F38}"/>
                  </a:ext>
                </a:extLst>
              </p14:cNvPr>
              <p14:cNvContentPartPr/>
              <p14:nvPr/>
            </p14:nvContentPartPr>
            <p14:xfrm>
              <a:off x="7853565" y="3938565"/>
              <a:ext cx="3247920" cy="3731400"/>
            </p14:xfrm>
          </p:contentPart>
        </mc:Choice>
        <mc:Fallback xmlns="">
          <p:pic>
            <p:nvPicPr>
              <p:cNvPr id="59" name="Input penna 58">
                <a:extLst>
                  <a:ext uri="{FF2B5EF4-FFF2-40B4-BE49-F238E27FC236}">
                    <a16:creationId xmlns:a16="http://schemas.microsoft.com/office/drawing/2014/main" id="{520C6E22-C681-412A-8CC3-5187F2530F38}"/>
                  </a:ext>
                </a:extLst>
              </p:cNvPr>
              <p:cNvPicPr/>
              <p:nvPr/>
            </p:nvPicPr>
            <p:blipFill>
              <a:blip r:embed="rId4"/>
              <a:stretch>
                <a:fillRect/>
              </a:stretch>
            </p:blipFill>
            <p:spPr>
              <a:xfrm>
                <a:off x="7835925" y="3920565"/>
                <a:ext cx="3283560" cy="3767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0" name="Input penna 89">
                <a:extLst>
                  <a:ext uri="{FF2B5EF4-FFF2-40B4-BE49-F238E27FC236}">
                    <a16:creationId xmlns:a16="http://schemas.microsoft.com/office/drawing/2014/main" id="{198B43AC-C481-489F-9783-C3CFAA6D78DD}"/>
                  </a:ext>
                </a:extLst>
              </p14:cNvPr>
              <p14:cNvContentPartPr/>
              <p14:nvPr/>
            </p14:nvContentPartPr>
            <p14:xfrm>
              <a:off x="1452525" y="4538760"/>
              <a:ext cx="1067280" cy="240"/>
            </p14:xfrm>
          </p:contentPart>
        </mc:Choice>
        <mc:Fallback xmlns="">
          <p:pic>
            <p:nvPicPr>
              <p:cNvPr id="90" name="Input penna 89">
                <a:extLst>
                  <a:ext uri="{FF2B5EF4-FFF2-40B4-BE49-F238E27FC236}">
                    <a16:creationId xmlns:a16="http://schemas.microsoft.com/office/drawing/2014/main" id="{198B43AC-C481-489F-9783-C3CFAA6D78DD}"/>
                  </a:ext>
                </a:extLst>
              </p:cNvPr>
              <p:cNvPicPr/>
              <p:nvPr/>
            </p:nvPicPr>
            <p:blipFill>
              <a:blip r:embed="rId6"/>
              <a:stretch>
                <a:fillRect/>
              </a:stretch>
            </p:blipFill>
            <p:spPr>
              <a:xfrm>
                <a:off x="1434527" y="4526760"/>
                <a:ext cx="1102916" cy="24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5" name="Input penna 94">
                <a:extLst>
                  <a:ext uri="{FF2B5EF4-FFF2-40B4-BE49-F238E27FC236}">
                    <a16:creationId xmlns:a16="http://schemas.microsoft.com/office/drawing/2014/main" id="{AA4F4A03-B8D8-4F8A-B5F1-F4D377BAD1B9}"/>
                  </a:ext>
                </a:extLst>
              </p14:cNvPr>
              <p14:cNvContentPartPr/>
              <p14:nvPr/>
            </p14:nvContentPartPr>
            <p14:xfrm>
              <a:off x="10225965" y="4523370"/>
              <a:ext cx="777720" cy="360"/>
            </p14:xfrm>
          </p:contentPart>
        </mc:Choice>
        <mc:Fallback xmlns="">
          <p:pic>
            <p:nvPicPr>
              <p:cNvPr id="95" name="Input penna 94">
                <a:extLst>
                  <a:ext uri="{FF2B5EF4-FFF2-40B4-BE49-F238E27FC236}">
                    <a16:creationId xmlns:a16="http://schemas.microsoft.com/office/drawing/2014/main" id="{AA4F4A03-B8D8-4F8A-B5F1-F4D377BAD1B9}"/>
                  </a:ext>
                </a:extLst>
              </p:cNvPr>
              <p:cNvPicPr/>
              <p:nvPr/>
            </p:nvPicPr>
            <p:blipFill>
              <a:blip r:embed="rId8"/>
              <a:stretch>
                <a:fillRect/>
              </a:stretch>
            </p:blipFill>
            <p:spPr>
              <a:xfrm>
                <a:off x="10208322" y="4505370"/>
                <a:ext cx="813366"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9" name="Input penna 88">
                <a:extLst>
                  <a:ext uri="{FF2B5EF4-FFF2-40B4-BE49-F238E27FC236}">
                    <a16:creationId xmlns:a16="http://schemas.microsoft.com/office/drawing/2014/main" id="{16A607B0-8AD2-4ED4-858F-4CC5475518B4}"/>
                  </a:ext>
                </a:extLst>
              </p14:cNvPr>
              <p14:cNvContentPartPr/>
              <p14:nvPr/>
            </p14:nvContentPartPr>
            <p14:xfrm>
              <a:off x="1452525" y="5258970"/>
              <a:ext cx="1000320" cy="240"/>
            </p14:xfrm>
          </p:contentPart>
        </mc:Choice>
        <mc:Fallback xmlns="">
          <p:pic>
            <p:nvPicPr>
              <p:cNvPr id="89" name="Input penna 88">
                <a:extLst>
                  <a:ext uri="{FF2B5EF4-FFF2-40B4-BE49-F238E27FC236}">
                    <a16:creationId xmlns:a16="http://schemas.microsoft.com/office/drawing/2014/main" id="{16A607B0-8AD2-4ED4-858F-4CC5475518B4}"/>
                  </a:ext>
                </a:extLst>
              </p:cNvPr>
              <p:cNvPicPr/>
              <p:nvPr/>
            </p:nvPicPr>
            <p:blipFill>
              <a:blip r:embed="rId10"/>
              <a:stretch>
                <a:fillRect/>
              </a:stretch>
            </p:blipFill>
            <p:spPr>
              <a:xfrm>
                <a:off x="1434527" y="5247210"/>
                <a:ext cx="1035956" cy="24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3" name="Input penna 82">
                <a:extLst>
                  <a:ext uri="{FF2B5EF4-FFF2-40B4-BE49-F238E27FC236}">
                    <a16:creationId xmlns:a16="http://schemas.microsoft.com/office/drawing/2014/main" id="{C5F8EC14-069B-4D5C-8985-ACB1AFE52BC6}"/>
                  </a:ext>
                </a:extLst>
              </p14:cNvPr>
              <p14:cNvContentPartPr/>
              <p14:nvPr/>
            </p14:nvContentPartPr>
            <p14:xfrm>
              <a:off x="10229805" y="5258970"/>
              <a:ext cx="716160" cy="240"/>
            </p14:xfrm>
          </p:contentPart>
        </mc:Choice>
        <mc:Fallback xmlns="">
          <p:pic>
            <p:nvPicPr>
              <p:cNvPr id="83" name="Input penna 82">
                <a:extLst>
                  <a:ext uri="{FF2B5EF4-FFF2-40B4-BE49-F238E27FC236}">
                    <a16:creationId xmlns:a16="http://schemas.microsoft.com/office/drawing/2014/main" id="{C5F8EC14-069B-4D5C-8985-ACB1AFE52BC6}"/>
                  </a:ext>
                </a:extLst>
              </p:cNvPr>
              <p:cNvPicPr/>
              <p:nvPr/>
            </p:nvPicPr>
            <p:blipFill>
              <a:blip r:embed="rId12"/>
              <a:stretch>
                <a:fillRect/>
              </a:stretch>
            </p:blipFill>
            <p:spPr>
              <a:xfrm>
                <a:off x="10211820" y="5247210"/>
                <a:ext cx="751770" cy="24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3" name="Input penna 92">
                <a:extLst>
                  <a:ext uri="{FF2B5EF4-FFF2-40B4-BE49-F238E27FC236}">
                    <a16:creationId xmlns:a16="http://schemas.microsoft.com/office/drawing/2014/main" id="{42A62A46-0944-4B99-87B0-3F2018D6434F}"/>
                  </a:ext>
                </a:extLst>
              </p14:cNvPr>
              <p14:cNvContentPartPr/>
              <p14:nvPr/>
            </p14:nvContentPartPr>
            <p14:xfrm>
              <a:off x="10186365" y="5254890"/>
              <a:ext cx="344400" cy="240"/>
            </p14:xfrm>
          </p:contentPart>
        </mc:Choice>
        <mc:Fallback xmlns="">
          <p:pic>
            <p:nvPicPr>
              <p:cNvPr id="93" name="Input penna 92">
                <a:extLst>
                  <a:ext uri="{FF2B5EF4-FFF2-40B4-BE49-F238E27FC236}">
                    <a16:creationId xmlns:a16="http://schemas.microsoft.com/office/drawing/2014/main" id="{42A62A46-0944-4B99-87B0-3F2018D6434F}"/>
                  </a:ext>
                </a:extLst>
              </p:cNvPr>
              <p:cNvPicPr/>
              <p:nvPr/>
            </p:nvPicPr>
            <p:blipFill>
              <a:blip r:embed="rId14"/>
              <a:stretch>
                <a:fillRect/>
              </a:stretch>
            </p:blipFill>
            <p:spPr>
              <a:xfrm>
                <a:off x="10168731" y="5243130"/>
                <a:ext cx="380028" cy="24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6" name="Input penna 85">
                <a:extLst>
                  <a:ext uri="{FF2B5EF4-FFF2-40B4-BE49-F238E27FC236}">
                    <a16:creationId xmlns:a16="http://schemas.microsoft.com/office/drawing/2014/main" id="{5602C43A-98D1-47F6-8C1E-25814AFD532A}"/>
                  </a:ext>
                </a:extLst>
              </p14:cNvPr>
              <p14:cNvContentPartPr/>
              <p14:nvPr/>
            </p14:nvContentPartPr>
            <p14:xfrm>
              <a:off x="10934685" y="5254890"/>
              <a:ext cx="55920" cy="240"/>
            </p14:xfrm>
          </p:contentPart>
        </mc:Choice>
        <mc:Fallback xmlns="">
          <p:pic>
            <p:nvPicPr>
              <p:cNvPr id="86" name="Input penna 85">
                <a:extLst>
                  <a:ext uri="{FF2B5EF4-FFF2-40B4-BE49-F238E27FC236}">
                    <a16:creationId xmlns:a16="http://schemas.microsoft.com/office/drawing/2014/main" id="{5602C43A-98D1-47F6-8C1E-25814AFD532A}"/>
                  </a:ext>
                </a:extLst>
              </p:cNvPr>
              <p:cNvPicPr/>
              <p:nvPr/>
            </p:nvPicPr>
            <p:blipFill>
              <a:blip r:embed="rId16"/>
              <a:stretch>
                <a:fillRect/>
              </a:stretch>
            </p:blipFill>
            <p:spPr>
              <a:xfrm>
                <a:off x="10922685" y="5243130"/>
                <a:ext cx="79680" cy="24000"/>
              </a:xfrm>
              <a:prstGeom prst="rect">
                <a:avLst/>
              </a:prstGeom>
            </p:spPr>
          </p:pic>
        </mc:Fallback>
      </mc:AlternateContent>
      <p:sp>
        <p:nvSpPr>
          <p:cNvPr id="96" name="CasellaDiTesto 95">
            <a:extLst>
              <a:ext uri="{FF2B5EF4-FFF2-40B4-BE49-F238E27FC236}">
                <a16:creationId xmlns:a16="http://schemas.microsoft.com/office/drawing/2014/main" id="{009118E6-9EB6-4E52-9732-F194355BE2C8}"/>
              </a:ext>
            </a:extLst>
          </p:cNvPr>
          <p:cNvSpPr txBox="1"/>
          <p:nvPr/>
        </p:nvSpPr>
        <p:spPr>
          <a:xfrm>
            <a:off x="714375" y="6488668"/>
            <a:ext cx="6081712" cy="369332"/>
          </a:xfrm>
          <a:prstGeom prst="rect">
            <a:avLst/>
          </a:prstGeom>
          <a:noFill/>
        </p:spPr>
        <p:txBody>
          <a:bodyPr wrap="square" rtlCol="0">
            <a:spAutoFit/>
          </a:bodyPr>
          <a:lstStyle/>
          <a:p>
            <a:r>
              <a:rPr lang="it-IT" sz="1800" kern="1200" dirty="0">
                <a:solidFill>
                  <a:schemeClr val="tx1"/>
                </a:solidFill>
                <a:latin typeface="+mn-lt"/>
                <a:ea typeface="+mn-ea"/>
                <a:cs typeface="+mn-cs"/>
                <a:hlinkClick r:id="rId17"/>
              </a:rPr>
              <a:t>https://uif.bancaditalia.it/homepage/index.html</a:t>
            </a:r>
            <a:endParaRPr lang="it-IT" sz="1800" kern="1200" dirty="0">
              <a:solidFill>
                <a:schemeClr val="tx1"/>
              </a:solidFill>
              <a:latin typeface="+mn-lt"/>
              <a:ea typeface="+mn-ea"/>
              <a:cs typeface="+mn-cs"/>
            </a:endParaRPr>
          </a:p>
        </p:txBody>
      </p:sp>
    </p:spTree>
    <p:extLst>
      <p:ext uri="{BB962C8B-B14F-4D97-AF65-F5344CB8AC3E}">
        <p14:creationId xmlns:p14="http://schemas.microsoft.com/office/powerpoint/2010/main" val="2015469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289EC0-1ECD-4A27-B65C-CD6F81F4DCB4}"/>
              </a:ext>
            </a:extLst>
          </p:cNvPr>
          <p:cNvSpPr>
            <a:spLocks noGrp="1"/>
          </p:cNvSpPr>
          <p:nvPr>
            <p:ph type="title"/>
          </p:nvPr>
        </p:nvSpPr>
        <p:spPr>
          <a:xfrm>
            <a:off x="1069848" y="121578"/>
            <a:ext cx="10058400" cy="1087560"/>
          </a:xfrm>
        </p:spPr>
        <p:txBody>
          <a:bodyPr>
            <a:normAutofit/>
          </a:bodyPr>
          <a:lstStyle/>
          <a:p>
            <a:pPr algn="ctr"/>
            <a:r>
              <a:rPr lang="it-IT" dirty="0"/>
              <a:t>Lavoro irregolare</a:t>
            </a:r>
          </a:p>
        </p:txBody>
      </p:sp>
      <p:sp>
        <p:nvSpPr>
          <p:cNvPr id="4" name="CasellaDiTesto 3">
            <a:extLst>
              <a:ext uri="{FF2B5EF4-FFF2-40B4-BE49-F238E27FC236}">
                <a16:creationId xmlns:a16="http://schemas.microsoft.com/office/drawing/2014/main" id="{B2F50883-9987-4C03-A8A4-477DFB9D1E12}"/>
              </a:ext>
            </a:extLst>
          </p:cNvPr>
          <p:cNvSpPr txBox="1"/>
          <p:nvPr/>
        </p:nvSpPr>
        <p:spPr>
          <a:xfrm>
            <a:off x="400050" y="1063823"/>
            <a:ext cx="11601450" cy="1323439"/>
          </a:xfrm>
          <a:prstGeom prst="rect">
            <a:avLst/>
          </a:prstGeom>
          <a:noFill/>
        </p:spPr>
        <p:txBody>
          <a:bodyPr wrap="square" rtlCol="0">
            <a:spAutoFit/>
          </a:bodyPr>
          <a:lstStyle/>
          <a:p>
            <a:pPr algn="ctr"/>
            <a:r>
              <a:rPr lang="it-IT" sz="2000" b="1" u="sng" dirty="0"/>
              <a:t>DEFINIZIONE</a:t>
            </a:r>
            <a:r>
              <a:rPr lang="it-IT" sz="2000" dirty="0"/>
              <a:t>: Situazione nella quale un datore di lavoro si avvale di prestazioni professionali e/o lavorative di un lavoratore, senza riconoscere a questi alcuna copertura previdenziale, di garanzia e di tutela previste dalla legge e senza pagare le imposte che la normativa vigente pone a carico dei datori di lavoro.</a:t>
            </a:r>
          </a:p>
        </p:txBody>
      </p:sp>
      <p:sp>
        <p:nvSpPr>
          <p:cNvPr id="9" name="Bolla: nuvola 8">
            <a:extLst>
              <a:ext uri="{FF2B5EF4-FFF2-40B4-BE49-F238E27FC236}">
                <a16:creationId xmlns:a16="http://schemas.microsoft.com/office/drawing/2014/main" id="{5CA19FA0-275C-442A-8DFB-BC907637FAFD}"/>
              </a:ext>
            </a:extLst>
          </p:cNvPr>
          <p:cNvSpPr/>
          <p:nvPr/>
        </p:nvSpPr>
        <p:spPr>
          <a:xfrm>
            <a:off x="190500" y="2619375"/>
            <a:ext cx="7774780" cy="25146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Il Rapporto annuale dell’attività di vigilanza in materia di lavoro e legislazione sociale (anno 2016) ha posto l’Emilia Romagna al </a:t>
            </a:r>
          </a:p>
          <a:p>
            <a:pPr algn="ctr"/>
            <a:r>
              <a:rPr lang="it-IT" b="1" dirty="0"/>
              <a:t>4° POSTO NAZIONALE </a:t>
            </a:r>
            <a:r>
              <a:rPr lang="it-IT" dirty="0"/>
              <a:t>per maggior numero di lavoratori irregolari. Si sono rilevati </a:t>
            </a:r>
            <a:br>
              <a:rPr lang="it-IT" dirty="0"/>
            </a:br>
            <a:r>
              <a:rPr lang="it-IT" b="1" dirty="0"/>
              <a:t>7470 LAVORATORI IRREGOLARI.</a:t>
            </a:r>
          </a:p>
        </p:txBody>
      </p:sp>
      <p:sp>
        <p:nvSpPr>
          <p:cNvPr id="11" name="Rettangolo 10">
            <a:extLst>
              <a:ext uri="{FF2B5EF4-FFF2-40B4-BE49-F238E27FC236}">
                <a16:creationId xmlns:a16="http://schemas.microsoft.com/office/drawing/2014/main" id="{916CD716-ABBB-4900-8AED-0119DBCC7D71}"/>
              </a:ext>
            </a:extLst>
          </p:cNvPr>
          <p:cNvSpPr/>
          <p:nvPr/>
        </p:nvSpPr>
        <p:spPr>
          <a:xfrm>
            <a:off x="8298656" y="2682539"/>
            <a:ext cx="3195637" cy="1938992"/>
          </a:xfrm>
          <a:prstGeom prst="rect">
            <a:avLst/>
          </a:prstGeom>
        </p:spPr>
        <p:txBody>
          <a:bodyPr wrap="square">
            <a:spAutoFit/>
          </a:bodyPr>
          <a:lstStyle/>
          <a:p>
            <a:pPr algn="ctr"/>
            <a:r>
              <a:rPr lang="it-IT" sz="2000" dirty="0">
                <a:solidFill>
                  <a:srgbClr val="000000"/>
                </a:solidFill>
                <a:latin typeface="Basic"/>
              </a:rPr>
              <a:t>Il trend emiliano romagnolo delle irregolarità accertate ha </a:t>
            </a:r>
            <a:r>
              <a:rPr lang="it-IT" sz="2000" b="1" dirty="0">
                <a:solidFill>
                  <a:srgbClr val="000000"/>
                </a:solidFill>
                <a:latin typeface="Basic"/>
              </a:rPr>
              <a:t>il più elevato tasso di crescita </a:t>
            </a:r>
            <a:r>
              <a:rPr lang="it-IT" sz="2000" dirty="0">
                <a:solidFill>
                  <a:srgbClr val="000000"/>
                </a:solidFill>
                <a:latin typeface="Basic"/>
              </a:rPr>
              <a:t>in assoluto: 53% nel 2014, 58,3% nel 2015 e </a:t>
            </a:r>
            <a:r>
              <a:rPr lang="it-IT" sz="2000" b="1" dirty="0">
                <a:solidFill>
                  <a:srgbClr val="000000"/>
                </a:solidFill>
                <a:latin typeface="Basic"/>
              </a:rPr>
              <a:t>62,7% nel 2016. </a:t>
            </a:r>
            <a:endParaRPr lang="it-IT" sz="2000" b="1" dirty="0"/>
          </a:p>
        </p:txBody>
      </p:sp>
      <p:graphicFrame>
        <p:nvGraphicFramePr>
          <p:cNvPr id="13" name="Diagramma 12">
            <a:extLst>
              <a:ext uri="{FF2B5EF4-FFF2-40B4-BE49-F238E27FC236}">
                <a16:creationId xmlns:a16="http://schemas.microsoft.com/office/drawing/2014/main" id="{1B30C2B6-C744-49A5-939D-023C0116EC57}"/>
              </a:ext>
            </a:extLst>
          </p:cNvPr>
          <p:cNvGraphicFramePr/>
          <p:nvPr>
            <p:extLst>
              <p:ext uri="{D42A27DB-BD31-4B8C-83A1-F6EECF244321}">
                <p14:modId xmlns:p14="http://schemas.microsoft.com/office/powerpoint/2010/main" val="3172193057"/>
              </p:ext>
            </p:extLst>
          </p:nvPr>
        </p:nvGraphicFramePr>
        <p:xfrm>
          <a:off x="190500" y="4267738"/>
          <a:ext cx="11811000" cy="3764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CasellaDiTesto 13">
            <a:extLst>
              <a:ext uri="{FF2B5EF4-FFF2-40B4-BE49-F238E27FC236}">
                <a16:creationId xmlns:a16="http://schemas.microsoft.com/office/drawing/2014/main" id="{1F8C9A6B-D142-4179-A14F-37D9295634AA}"/>
              </a:ext>
            </a:extLst>
          </p:cNvPr>
          <p:cNvSpPr txBox="1"/>
          <p:nvPr/>
        </p:nvSpPr>
        <p:spPr>
          <a:xfrm>
            <a:off x="7677151" y="4642782"/>
            <a:ext cx="4324349" cy="646331"/>
          </a:xfrm>
          <a:prstGeom prst="rect">
            <a:avLst/>
          </a:prstGeom>
          <a:noFill/>
        </p:spPr>
        <p:txBody>
          <a:bodyPr wrap="square" rtlCol="0">
            <a:spAutoFit/>
          </a:bodyPr>
          <a:lstStyle/>
          <a:p>
            <a:pPr algn="ctr"/>
            <a:r>
              <a:rPr lang="it-IT" dirty="0">
                <a:hlinkClick r:id="rId7"/>
              </a:rPr>
              <a:t>http://www.ispettorato.gov.it/it-it/Pagine/default.aspx</a:t>
            </a:r>
            <a:endParaRPr lang="it-IT" dirty="0"/>
          </a:p>
        </p:txBody>
      </p:sp>
    </p:spTree>
    <p:extLst>
      <p:ext uri="{BB962C8B-B14F-4D97-AF65-F5344CB8AC3E}">
        <p14:creationId xmlns:p14="http://schemas.microsoft.com/office/powerpoint/2010/main" val="19832880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gno">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Legno</Template>
  <TotalTime>2632</TotalTime>
  <Words>4139</Words>
  <Application>Microsoft Office PowerPoint</Application>
  <PresentationFormat>Widescreen</PresentationFormat>
  <Paragraphs>287</Paragraphs>
  <Slides>54</Slides>
  <Notes>0</Notes>
  <HiddenSlides>0</HiddenSlides>
  <MMClips>2</MMClips>
  <ScaleCrop>false</ScaleCrop>
  <HeadingPairs>
    <vt:vector size="6" baseType="variant">
      <vt:variant>
        <vt:lpstr>Caratteri utilizzati</vt:lpstr>
      </vt:variant>
      <vt:variant>
        <vt:i4>16</vt:i4>
      </vt:variant>
      <vt:variant>
        <vt:lpstr>Tema</vt:lpstr>
      </vt:variant>
      <vt:variant>
        <vt:i4>1</vt:i4>
      </vt:variant>
      <vt:variant>
        <vt:lpstr>Titoli diapositive</vt:lpstr>
      </vt:variant>
      <vt:variant>
        <vt:i4>54</vt:i4>
      </vt:variant>
    </vt:vector>
  </HeadingPairs>
  <TitlesOfParts>
    <vt:vector size="71" baseType="lpstr">
      <vt:lpstr>AR ADGothicJP Medium</vt:lpstr>
      <vt:lpstr>Algerian</vt:lpstr>
      <vt:lpstr>Arial</vt:lpstr>
      <vt:lpstr>Arial Rounded MT Bold</vt:lpstr>
      <vt:lpstr>Bahnschrift</vt:lpstr>
      <vt:lpstr>Basic</vt:lpstr>
      <vt:lpstr>Cambria</vt:lpstr>
      <vt:lpstr>Candara</vt:lpstr>
      <vt:lpstr>Goudy Old Style</vt:lpstr>
      <vt:lpstr>Kristen ITC</vt:lpstr>
      <vt:lpstr>Lucida Grande</vt:lpstr>
      <vt:lpstr>MV Boli</vt:lpstr>
      <vt:lpstr>Rockwell</vt:lpstr>
      <vt:lpstr>Rockwell Condensed</vt:lpstr>
      <vt:lpstr>Verdana</vt:lpstr>
      <vt:lpstr>Wingdings</vt:lpstr>
      <vt:lpstr>Legno</vt:lpstr>
      <vt:lpstr>Presentazione standard di PowerPoint</vt:lpstr>
      <vt:lpstr>Quadro generale dell’economia locale</vt:lpstr>
      <vt:lpstr>Mafia e mafia emiliana </vt:lpstr>
      <vt:lpstr>Presentazione standard di PowerPoint</vt:lpstr>
      <vt:lpstr>Reati spia o sentinella</vt:lpstr>
      <vt:lpstr>Fondo nero e riciclaggio</vt:lpstr>
      <vt:lpstr>Segnalazioni sospette di denaro</vt:lpstr>
      <vt:lpstr>Presentazione standard di PowerPoint</vt:lpstr>
      <vt:lpstr>Lavoro irregolare</vt:lpstr>
      <vt:lpstr>Lavoro irregolare</vt:lpstr>
      <vt:lpstr>corruzione</vt:lpstr>
      <vt:lpstr>Caporalato</vt:lpstr>
      <vt:lpstr>Presentazione standard di PowerPoint</vt:lpstr>
      <vt:lpstr>Contrasto del fenomeno dell’illegalità</vt:lpstr>
      <vt:lpstr>Testo unico per la promozione della legalità e per la valorizzazione della cittadinanza e   dell'economia responsabili</vt:lpstr>
      <vt:lpstr>Alcuni commenti sul testo unico…</vt:lpstr>
      <vt:lpstr>Alcuni commenti sul testo unico…</vt:lpstr>
      <vt:lpstr>Alcuni commenti sul testo unico…</vt:lpstr>
      <vt:lpstr>Struttura della legge</vt:lpstr>
      <vt:lpstr>Titolo I – DISPOSIZIONI GENERALI</vt:lpstr>
      <vt:lpstr>Concetti chiave</vt:lpstr>
      <vt:lpstr>Articolo 1: Principi e finalità</vt:lpstr>
      <vt:lpstr>Articolo 2: Interventi di promozione della cultura della legalità e della cittadinanza responsabile. Definizioni.</vt:lpstr>
      <vt:lpstr>Articolo 3: Piano integrato delle azioni</vt:lpstr>
      <vt:lpstr>Articolo 4: Consulta regionale per la legalità e la cittadinanza responsabile </vt:lpstr>
      <vt:lpstr>Articolo 4: Consulta regionale per la legalità e la cittadinanza responsabile </vt:lpstr>
      <vt:lpstr>Articolo 5: Funzioni di osservatorio</vt:lpstr>
      <vt:lpstr>Articolo 8: Iniziative per la promozione della cultura della legalità e la trasparenza nelle società a partecipazione pubblica</vt:lpstr>
      <vt:lpstr>Presentazione standard di PowerPoint</vt:lpstr>
      <vt:lpstr>Articolo 9: Rapporti con le organizzazioni di volontariato e le associazioni operanti nel settore dell’educazione alla legalità, della cittadinanza responsabile e del contrasto alla criminalità organizzata e mafiosa.</vt:lpstr>
      <vt:lpstr>Articolo 10: Rapporti con il mondo del lavoro, delle professioni e le associazioni di categoria e del terzo settore</vt:lpstr>
      <vt:lpstr>Articolo 11: Interventi formativi</vt:lpstr>
      <vt:lpstr>Articolo 11: Interventi formativi</vt:lpstr>
      <vt:lpstr>Ufficio di Presidenza</vt:lpstr>
      <vt:lpstr>Titolo II – promozione della legalità</vt:lpstr>
      <vt:lpstr>Articolo 13 – iniziative a sostegno della cultura della legalità e della cittadinanza responsabile nei settori economici</vt:lpstr>
      <vt:lpstr>ARTICOLO 15: Politiche di prevenzione e di contrasto della corruzione e dell’illegalità all’interno dell’amministrazione regionale e delle altre amministrazioni pubbliche</vt:lpstr>
      <vt:lpstr>Presentazione standard di PowerPoint</vt:lpstr>
      <vt:lpstr>ARTICOLO 15: Politiche di prevenzione e di contrasto della corruzione e dell’illegalità all’interno dell’amministrazione regionale e delle altre amministrazioni pubbliche</vt:lpstr>
      <vt:lpstr>Articolo 16: Misure a sostegno della cultura della legalità e della cittadinanza responsabile nel settore dell’educazione e dell’istruzione</vt:lpstr>
      <vt:lpstr>Articolo 17: Interventi per la prevenzione dell’usura</vt:lpstr>
      <vt:lpstr>Titolo II – promozione della legalità</vt:lpstr>
      <vt:lpstr>Articolo 19: Azioni finalizzate al recupero dei beni immobili confiscati e all’utilizzo per fini sociali dei beni sequestrati</vt:lpstr>
      <vt:lpstr>ARTICOLO 22: Assistenza e aiuto alle vittime innocenti dei reati di stampo mafioso e della criminalità organizzata e di altre fattispecie criminose</vt:lpstr>
      <vt:lpstr>Presentazione standard di PowerPoint</vt:lpstr>
      <vt:lpstr>Articolo 23: Politiche a sostegno delle vittime dell’usura e del racket</vt:lpstr>
      <vt:lpstr>Titolo III – promozione della regolarità e potenziamento dei sistemi di controllo</vt:lpstr>
      <vt:lpstr>Articolo 26: Promozione della responsabilità sociale delle imprese</vt:lpstr>
      <vt:lpstr>Articolo 26: Promozione della responsabilità sociale delle imprese</vt:lpstr>
      <vt:lpstr>Articolo 26: Promozione della responsabilità sociale delle imprese</vt:lpstr>
      <vt:lpstr>Presentazione standard di PowerPoint</vt:lpstr>
      <vt:lpstr>Responsabilità sociale d’impresa (RSI)</vt:lpstr>
      <vt:lpstr>Responsabilità sociale d’impresa (RSI)</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legalità</dc:title>
  <dc:creator>laura gaetti</dc:creator>
  <cp:lastModifiedBy>laura gaetti</cp:lastModifiedBy>
  <cp:revision>158</cp:revision>
  <dcterms:created xsi:type="dcterms:W3CDTF">2018-01-28T12:57:25Z</dcterms:created>
  <dcterms:modified xsi:type="dcterms:W3CDTF">2018-04-03T19:46:28Z</dcterms:modified>
</cp:coreProperties>
</file>