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58" r:id="rId6"/>
    <p:sldId id="273" r:id="rId7"/>
    <p:sldId id="274" r:id="rId8"/>
    <p:sldId id="259" r:id="rId9"/>
    <p:sldId id="266" r:id="rId10"/>
    <p:sldId id="275" r:id="rId11"/>
    <p:sldId id="276" r:id="rId12"/>
    <p:sldId id="277" r:id="rId13"/>
    <p:sldId id="260" r:id="rId14"/>
    <p:sldId id="267" r:id="rId15"/>
    <p:sldId id="268" r:id="rId16"/>
    <p:sldId id="269" r:id="rId17"/>
    <p:sldId id="261"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BD09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1CFE5A4-1DEA-432B-845A-2126D77A342D}" type="datetimeFigureOut">
              <a:rPr lang="it-IT" smtClean="0"/>
              <a:pPr/>
              <a:t>28/01/2016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F34DA10-4C30-4F37-A9FA-27D65A30AAE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FE5A4-1DEA-432B-845A-2126D77A342D}" type="datetimeFigureOut">
              <a:rPr lang="it-IT" smtClean="0"/>
              <a:pPr/>
              <a:t>28/01/2016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4DA10-4C30-4F37-A9FA-27D65A30AAE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6oU8XUq7j0" TargetMode="External"/><Relationship Id="rId2" Type="http://schemas.openxmlformats.org/officeDocument/2006/relationships/hyperlink" Target="https://www.youtube.com/watch?v=LRTOVj3JSA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75656" y="3501008"/>
            <a:ext cx="6400800" cy="2065784"/>
          </a:xfrm>
        </p:spPr>
        <p:txBody>
          <a:bodyPr>
            <a:normAutofit fontScale="85000" lnSpcReduction="20000"/>
          </a:bodyPr>
          <a:lstStyle/>
          <a:p>
            <a:r>
              <a:rPr lang="it-IT" dirty="0" smtClean="0">
                <a:solidFill>
                  <a:sysClr val="windowText" lastClr="000000"/>
                </a:solidFill>
              </a:rPr>
              <a:t>LAVORO </a:t>
            </a:r>
            <a:r>
              <a:rPr lang="it-IT" dirty="0" err="1" smtClean="0">
                <a:solidFill>
                  <a:sysClr val="windowText" lastClr="000000"/>
                </a:solidFill>
              </a:rPr>
              <a:t>DI</a:t>
            </a:r>
            <a:r>
              <a:rPr lang="it-IT" dirty="0" smtClean="0">
                <a:solidFill>
                  <a:sysClr val="windowText" lastClr="000000"/>
                </a:solidFill>
              </a:rPr>
              <a:t> GRUPPO FATTO DA: </a:t>
            </a:r>
          </a:p>
          <a:p>
            <a:r>
              <a:rPr lang="it-IT" dirty="0" err="1" smtClean="0">
                <a:solidFill>
                  <a:sysClr val="windowText" lastClr="000000"/>
                </a:solidFill>
              </a:rPr>
              <a:t>Messori</a:t>
            </a:r>
            <a:r>
              <a:rPr lang="it-IT" dirty="0" smtClean="0">
                <a:solidFill>
                  <a:sysClr val="windowText" lastClr="000000"/>
                </a:solidFill>
              </a:rPr>
              <a:t> </a:t>
            </a:r>
            <a:r>
              <a:rPr lang="it-IT" dirty="0" err="1" smtClean="0">
                <a:solidFill>
                  <a:sysClr val="windowText" lastClr="000000"/>
                </a:solidFill>
              </a:rPr>
              <a:t>Roncaglia</a:t>
            </a:r>
            <a:r>
              <a:rPr lang="it-IT" dirty="0" smtClean="0">
                <a:solidFill>
                  <a:sysClr val="windowText" lastClr="000000"/>
                </a:solidFill>
              </a:rPr>
              <a:t> Alessandra Charlotte, </a:t>
            </a:r>
            <a:r>
              <a:rPr lang="it-IT" dirty="0" err="1" smtClean="0">
                <a:solidFill>
                  <a:sysClr val="windowText" lastClr="000000"/>
                </a:solidFill>
              </a:rPr>
              <a:t>Mattioli</a:t>
            </a:r>
            <a:r>
              <a:rPr lang="it-IT" dirty="0" smtClean="0">
                <a:solidFill>
                  <a:sysClr val="windowText" lastClr="000000"/>
                </a:solidFill>
              </a:rPr>
              <a:t> Gabriella, </a:t>
            </a:r>
            <a:r>
              <a:rPr lang="it-IT" dirty="0" err="1" smtClean="0">
                <a:solidFill>
                  <a:sysClr val="windowText" lastClr="000000"/>
                </a:solidFill>
              </a:rPr>
              <a:t>Nocetti</a:t>
            </a:r>
            <a:r>
              <a:rPr lang="it-IT" dirty="0" smtClean="0">
                <a:solidFill>
                  <a:sysClr val="windowText" lastClr="000000"/>
                </a:solidFill>
              </a:rPr>
              <a:t> Cecilia, </a:t>
            </a:r>
          </a:p>
          <a:p>
            <a:r>
              <a:rPr lang="it-IT" dirty="0" smtClean="0">
                <a:solidFill>
                  <a:sysClr val="windowText" lastClr="000000"/>
                </a:solidFill>
              </a:rPr>
              <a:t>Rizzoli Diana, </a:t>
            </a:r>
            <a:r>
              <a:rPr lang="it-IT" dirty="0" err="1" smtClean="0">
                <a:solidFill>
                  <a:sysClr val="windowText" lastClr="000000"/>
                </a:solidFill>
              </a:rPr>
              <a:t>Nasole</a:t>
            </a:r>
            <a:r>
              <a:rPr lang="it-IT" dirty="0" smtClean="0">
                <a:solidFill>
                  <a:sysClr val="windowText" lastClr="000000"/>
                </a:solidFill>
              </a:rPr>
              <a:t> Federica </a:t>
            </a:r>
          </a:p>
          <a:p>
            <a:r>
              <a:rPr lang="it-IT" dirty="0" smtClean="0">
                <a:solidFill>
                  <a:sysClr val="windowText" lastClr="000000"/>
                </a:solidFill>
              </a:rPr>
              <a:t>CLASSE ID</a:t>
            </a:r>
          </a:p>
          <a:p>
            <a:endParaRPr lang="it-IT" dirty="0" smtClean="0"/>
          </a:p>
          <a:p>
            <a:endParaRPr lang="it-IT" dirty="0"/>
          </a:p>
        </p:txBody>
      </p:sp>
      <p:sp>
        <p:nvSpPr>
          <p:cNvPr id="5" name="Rettangolo 4"/>
          <p:cNvSpPr/>
          <p:nvPr/>
        </p:nvSpPr>
        <p:spPr>
          <a:xfrm>
            <a:off x="899592" y="836712"/>
            <a:ext cx="7363940" cy="2308324"/>
          </a:xfrm>
          <a:prstGeom prst="rect">
            <a:avLst/>
          </a:prstGeom>
          <a:noFill/>
        </p:spPr>
        <p:txBody>
          <a:bodyPr wrap="square" lIns="91440" tIns="45720" rIns="91440" bIns="45720">
            <a:spAutoFit/>
          </a:bodyPr>
          <a:lstStyle/>
          <a:p>
            <a:pPr algn="ctr"/>
            <a:r>
              <a:rPr lang="it-IT" sz="7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RAPPORTI ETICO SOCIALI</a:t>
            </a:r>
            <a:endParaRPr lang="it-IT"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4525963"/>
          </a:xfrm>
        </p:spPr>
        <p:txBody>
          <a:bodyPr>
            <a:normAutofit/>
          </a:bodyPr>
          <a:lstStyle/>
          <a:p>
            <a:pPr>
              <a:buNone/>
            </a:pPr>
            <a:r>
              <a:rPr lang="it-IT" sz="2400" dirty="0" smtClean="0">
                <a:solidFill>
                  <a:srgbClr val="BD09A8"/>
                </a:solidFill>
              </a:rPr>
              <a:t>SALUTE  MENTALE</a:t>
            </a:r>
          </a:p>
          <a:p>
            <a:pPr algn="just">
              <a:buNone/>
            </a:pPr>
            <a:r>
              <a:rPr lang="it-IT" sz="1650" dirty="0" smtClean="0"/>
              <a:t>Il concetto di </a:t>
            </a:r>
            <a:r>
              <a:rPr lang="it-IT" sz="1650" b="1" dirty="0" smtClean="0"/>
              <a:t>salute mentale </a:t>
            </a:r>
            <a:r>
              <a:rPr lang="it-IT" sz="1650" dirty="0" smtClean="0"/>
              <a:t>si riferisce ad una condizione di normalità, benessere e/o equilibrio di tipo affettivo, emotivo, neurobiologico, del tono dell'umore, cognitivo e comportamentale; il costrutto si presta però difficilmente ad una definizione univoca e condivisa: per l'Organizzazione Mondiale della Sanità, non esiste una definizione "ufficiale" del concetto di </a:t>
            </a:r>
            <a:r>
              <a:rPr lang="it-IT" sz="1650" i="1" dirty="0" smtClean="0"/>
              <a:t>salute mentale</a:t>
            </a:r>
            <a:r>
              <a:rPr lang="it-IT" sz="1650" dirty="0" smtClean="0"/>
              <a:t>. L'ambito di riferimento è la psichiatria e la psicologia clinica.</a:t>
            </a:r>
          </a:p>
          <a:p>
            <a:pPr algn="just">
              <a:buNone/>
            </a:pPr>
            <a:r>
              <a:rPr lang="it-IT" sz="2400" dirty="0" smtClean="0">
                <a:solidFill>
                  <a:schemeClr val="bg2">
                    <a:lumMod val="50000"/>
                  </a:schemeClr>
                </a:solidFill>
              </a:rPr>
              <a:t>SALUTE FISICA</a:t>
            </a:r>
          </a:p>
          <a:p>
            <a:pPr algn="just">
              <a:buNone/>
            </a:pPr>
            <a:r>
              <a:rPr lang="it-IT" sz="1650" dirty="0" smtClean="0"/>
              <a:t>Stato fisico di benessere o non benessere che può essere legata alla salute mentale, in quanto può comprendere malattie presenti in entrambi i tipi di salute .</a:t>
            </a:r>
          </a:p>
          <a:p>
            <a:pPr algn="just">
              <a:buNone/>
            </a:pPr>
            <a:r>
              <a:rPr lang="it-IT" sz="1650" dirty="0" smtClean="0"/>
              <a:t>Del benessere fisico eventualmente possiamo prendercene cura anche noi stessi con attività fisiche o con medicinali che aiutano a prevenire determinate patologie.</a:t>
            </a:r>
          </a:p>
        </p:txBody>
      </p:sp>
      <p:pic>
        <p:nvPicPr>
          <p:cNvPr id="3074" name="Picture 2" descr="http://www.silvialatham.com/images/stories/virtuemart/product/benessere-fisico5.png"/>
          <p:cNvPicPr>
            <a:picLocks noChangeAspect="1" noChangeArrowheads="1"/>
          </p:cNvPicPr>
          <p:nvPr/>
        </p:nvPicPr>
        <p:blipFill>
          <a:blip r:embed="rId2" cstate="print"/>
          <a:srcRect/>
          <a:stretch>
            <a:fillRect/>
          </a:stretch>
        </p:blipFill>
        <p:spPr bwMode="auto">
          <a:xfrm>
            <a:off x="2123728" y="4005064"/>
            <a:ext cx="5472608" cy="252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diamond(in)">
                                      <p:cBhvr>
                                        <p:cTn id="3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8640"/>
            <a:ext cx="8229600" cy="4525963"/>
          </a:xfrm>
        </p:spPr>
        <p:txBody>
          <a:bodyPr/>
          <a:lstStyle/>
          <a:p>
            <a:pPr>
              <a:buNone/>
            </a:pPr>
            <a:r>
              <a:rPr lang="it-IT" sz="2800" dirty="0" smtClean="0">
                <a:solidFill>
                  <a:srgbClr val="00FFFF"/>
                </a:solidFill>
              </a:rPr>
              <a:t>SSN(servizio sanitario nazionale)</a:t>
            </a:r>
          </a:p>
          <a:p>
            <a:pPr>
              <a:buNone/>
            </a:pPr>
            <a:r>
              <a:rPr lang="it-IT" sz="1650" dirty="0" smtClean="0"/>
              <a:t>Il </a:t>
            </a:r>
            <a:r>
              <a:rPr lang="it-IT" sz="1650" b="1" dirty="0" smtClean="0">
                <a:solidFill>
                  <a:srgbClr val="FF0000"/>
                </a:solidFill>
              </a:rPr>
              <a:t>Servizio Sanitario Nazionale </a:t>
            </a:r>
            <a:r>
              <a:rPr lang="it-IT" sz="1650" dirty="0" smtClean="0"/>
              <a:t>è l’insieme di strutture e servizi che assicurano la tutela della salute e l’assistenza  sanitaria  a tutti i cittadini  italiani e stranieri.</a:t>
            </a:r>
          </a:p>
          <a:p>
            <a:pPr>
              <a:buNone/>
            </a:pPr>
            <a:r>
              <a:rPr lang="it-IT" sz="1650" dirty="0" smtClean="0">
                <a:solidFill>
                  <a:srgbClr val="FF0000"/>
                </a:solidFill>
              </a:rPr>
              <a:t>A  QUALI SERVIZI O PRESTAZIONI SI PUO’ ACCEDERE CON L’ISCRIZIONE AL S.S.N. ?</a:t>
            </a:r>
            <a:r>
              <a:rPr lang="it-IT" sz="1650" dirty="0" smtClean="0"/>
              <a:t/>
            </a:r>
            <a:br>
              <a:rPr lang="it-IT" sz="1650" dirty="0" smtClean="0"/>
            </a:br>
            <a:r>
              <a:rPr lang="it-IT" sz="1650" dirty="0" smtClean="0"/>
              <a:t>- Scelta del Medico di Base;</a:t>
            </a:r>
            <a:br>
              <a:rPr lang="it-IT" sz="1650" dirty="0" smtClean="0"/>
            </a:br>
            <a:r>
              <a:rPr lang="it-IT" sz="1650" dirty="0" smtClean="0"/>
              <a:t>- Esami e visite specialistiche;</a:t>
            </a:r>
            <a:br>
              <a:rPr lang="it-IT" sz="1650" dirty="0" smtClean="0"/>
            </a:br>
            <a:r>
              <a:rPr lang="it-IT" sz="1650" dirty="0" smtClean="0"/>
              <a:t>- Ricovero gratuito (presso Ospedali pubblici e convenzionati);</a:t>
            </a:r>
            <a:br>
              <a:rPr lang="it-IT" sz="1650" dirty="0" smtClean="0"/>
            </a:br>
            <a:r>
              <a:rPr lang="it-IT" sz="1650" dirty="0" smtClean="0"/>
              <a:t>- Assistenza farmaceutica (acquisto medicinali).</a:t>
            </a:r>
            <a:br>
              <a:rPr lang="it-IT" sz="1650" dirty="0" smtClean="0"/>
            </a:br>
            <a:endParaRPr lang="it-IT" sz="1650" dirty="0"/>
          </a:p>
        </p:txBody>
      </p:sp>
      <p:sp>
        <p:nvSpPr>
          <p:cNvPr id="4" name="Rettangolo 3"/>
          <p:cNvSpPr/>
          <p:nvPr/>
        </p:nvSpPr>
        <p:spPr>
          <a:xfrm>
            <a:off x="611560" y="2636912"/>
            <a:ext cx="678391" cy="461665"/>
          </a:xfrm>
          <a:prstGeom prst="rect">
            <a:avLst/>
          </a:prstGeom>
        </p:spPr>
        <p:txBody>
          <a:bodyPr wrap="none">
            <a:spAutoFit/>
          </a:bodyPr>
          <a:lstStyle/>
          <a:p>
            <a:r>
              <a:rPr lang="it-IT" sz="2400" b="1" dirty="0" smtClean="0">
                <a:solidFill>
                  <a:srgbClr val="66FFFF"/>
                </a:solidFill>
              </a:rPr>
              <a:t>SSN</a:t>
            </a:r>
            <a:endParaRPr lang="it-IT" sz="2400" b="1" dirty="0"/>
          </a:p>
        </p:txBody>
      </p:sp>
      <p:sp>
        <p:nvSpPr>
          <p:cNvPr id="5" name="Rettangolo 4"/>
          <p:cNvSpPr/>
          <p:nvPr/>
        </p:nvSpPr>
        <p:spPr>
          <a:xfrm>
            <a:off x="539552" y="3140968"/>
            <a:ext cx="7920880" cy="1754326"/>
          </a:xfrm>
          <a:prstGeom prst="rect">
            <a:avLst/>
          </a:prstGeom>
        </p:spPr>
        <p:txBody>
          <a:bodyPr wrap="square">
            <a:spAutoFit/>
          </a:bodyPr>
          <a:lstStyle/>
          <a:p>
            <a:r>
              <a:rPr lang="it-IT" dirty="0" smtClean="0"/>
              <a:t>Uno Straniero Temporaneamente Presente o un Europeo non iscritto che chiede di essere curato in una Struttura Sanitaria Pubblica corre rischi di denuncia? </a:t>
            </a:r>
            <a:br>
              <a:rPr lang="it-IT" dirty="0" smtClean="0"/>
            </a:br>
            <a:r>
              <a:rPr lang="it-IT" dirty="0" smtClean="0"/>
              <a:t>NO</a:t>
            </a:r>
            <a:r>
              <a:rPr lang="it-IT" b="1" dirty="0" smtClean="0"/>
              <a:t>.</a:t>
            </a:r>
            <a:r>
              <a:rPr lang="it-IT" dirty="0" smtClean="0"/>
              <a:t> L’accesso alle Strutture Sanitarie non può comportare alcuna segnalazione alla polizia da parte del personale sanitario salvo che per fatti costituenti reato (es. ferite d’armi etc.). </a:t>
            </a:r>
            <a:br>
              <a:rPr lang="it-IT" dirty="0" smtClean="0"/>
            </a:b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260648"/>
            <a:ext cx="8229600" cy="4525963"/>
          </a:xfrm>
        </p:spPr>
        <p:txBody>
          <a:bodyPr>
            <a:normAutofit/>
          </a:bodyPr>
          <a:lstStyle/>
          <a:p>
            <a:pPr>
              <a:buNone/>
            </a:pPr>
            <a:r>
              <a:rPr lang="it-IT" dirty="0" smtClean="0">
                <a:solidFill>
                  <a:srgbClr val="FF0066"/>
                </a:solidFill>
              </a:rPr>
              <a:t>TESSERINO SANITARIO</a:t>
            </a:r>
          </a:p>
          <a:p>
            <a:pPr algn="just">
              <a:buNone/>
            </a:pPr>
            <a:r>
              <a:rPr lang="it-IT" sz="1650" dirty="0" smtClean="0"/>
              <a:t>E' un tesserino plastificato, è gratuito e serve ad accedere alle prestazioni erogate dal SSN. Sul retro c'è la TEAM, per l'assistenza all'estero.</a:t>
            </a:r>
          </a:p>
          <a:p>
            <a:pPr algn="just">
              <a:buNone/>
            </a:pPr>
            <a:r>
              <a:rPr lang="it-IT" sz="1650" dirty="0" smtClean="0"/>
              <a:t>La Tessera sanitaria (TS) è un documento importante per il cittadino in quanto gli permette di accedere alle prestazioni erogate dal Servizio sanitario nazionale (SSN).</a:t>
            </a:r>
          </a:p>
          <a:p>
            <a:pPr algn="just">
              <a:buNone/>
            </a:pPr>
            <a:r>
              <a:rPr lang="it-IT" sz="1650" dirty="0" smtClean="0"/>
              <a:t>È inoltre utile al sistema, in quanto permette il monitoraggio della spesa sanitaria con l’obiettivo di impiegare in maniera appropriata le risorse disponibili.</a:t>
            </a:r>
          </a:p>
          <a:p>
            <a:pPr>
              <a:buNone/>
            </a:pPr>
            <a:endParaRPr lang="it-IT" sz="1650" dirty="0"/>
          </a:p>
        </p:txBody>
      </p:sp>
      <p:pic>
        <p:nvPicPr>
          <p:cNvPr id="4" name="Picture 2" descr="C:\Users\valeria\Desktop\ANDREOTTI 2013-14 2014-15 2015-16\tessera_sanitaria.jpg"/>
          <p:cNvPicPr>
            <a:picLocks noChangeAspect="1" noChangeArrowheads="1"/>
          </p:cNvPicPr>
          <p:nvPr/>
        </p:nvPicPr>
        <p:blipFill>
          <a:blip r:embed="rId2" cstate="print"/>
          <a:srcRect/>
          <a:stretch>
            <a:fillRect/>
          </a:stretch>
        </p:blipFill>
        <p:spPr bwMode="auto">
          <a:xfrm>
            <a:off x="1907704" y="2996952"/>
            <a:ext cx="5709206" cy="31971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i="1" dirty="0" smtClean="0">
                <a:solidFill>
                  <a:schemeClr val="accent4">
                    <a:lumMod val="50000"/>
                  </a:schemeClr>
                </a:solidFill>
                <a:effectLst>
                  <a:glow rad="228600">
                    <a:schemeClr val="accent4">
                      <a:satMod val="175000"/>
                      <a:alpha val="40000"/>
                    </a:schemeClr>
                  </a:glow>
                </a:effectLst>
              </a:rPr>
              <a:t>SCUOLA</a:t>
            </a:r>
            <a:endParaRPr lang="it-IT" b="1" i="1" dirty="0">
              <a:solidFill>
                <a:schemeClr val="accent4">
                  <a:lumMod val="50000"/>
                </a:schemeClr>
              </a:solidFill>
              <a:effectLst>
                <a:glow rad="228600">
                  <a:schemeClr val="accent4">
                    <a:satMod val="175000"/>
                    <a:alpha val="40000"/>
                  </a:schemeClr>
                </a:glow>
              </a:effectLst>
            </a:endParaRPr>
          </a:p>
        </p:txBody>
      </p:sp>
      <p:sp>
        <p:nvSpPr>
          <p:cNvPr id="3" name="Segnaposto contenuto 2"/>
          <p:cNvSpPr>
            <a:spLocks noGrp="1"/>
          </p:cNvSpPr>
          <p:nvPr>
            <p:ph idx="1"/>
          </p:nvPr>
        </p:nvSpPr>
        <p:spPr>
          <a:xfrm>
            <a:off x="251520" y="1700808"/>
            <a:ext cx="8517632" cy="4741987"/>
          </a:xfrm>
        </p:spPr>
        <p:txBody>
          <a:bodyPr>
            <a:normAutofit fontScale="25000" lnSpcReduction="20000"/>
          </a:bodyPr>
          <a:lstStyle/>
          <a:p>
            <a:pPr algn="ctr">
              <a:buNone/>
            </a:pPr>
            <a:r>
              <a:rPr lang="it-IT" sz="2400" dirty="0" smtClean="0">
                <a:solidFill>
                  <a:schemeClr val="tx2"/>
                </a:solidFill>
                <a:effectLst>
                  <a:glow rad="228600">
                    <a:schemeClr val="accent5">
                      <a:satMod val="175000"/>
                      <a:alpha val="40000"/>
                    </a:schemeClr>
                  </a:glow>
                </a:effectLst>
              </a:rPr>
              <a:t/>
            </a:r>
            <a:br>
              <a:rPr lang="it-IT" sz="2400" dirty="0" smtClean="0">
                <a:solidFill>
                  <a:schemeClr val="tx2"/>
                </a:solidFill>
                <a:effectLst>
                  <a:glow rad="228600">
                    <a:schemeClr val="accent5">
                      <a:satMod val="175000"/>
                      <a:alpha val="40000"/>
                    </a:schemeClr>
                  </a:glow>
                </a:effectLst>
              </a:rPr>
            </a:br>
            <a:r>
              <a:rPr lang="it-IT" sz="8800" dirty="0" smtClean="0">
                <a:solidFill>
                  <a:schemeClr val="tx2"/>
                </a:solidFill>
                <a:effectLst>
                  <a:glow rad="228600">
                    <a:schemeClr val="accent5">
                      <a:satMod val="175000"/>
                      <a:alpha val="40000"/>
                    </a:schemeClr>
                  </a:glow>
                </a:effectLst>
              </a:rPr>
              <a:t>ARTICOLO 33: LA LIBERTA’ D’ INSEGNAMENTO</a:t>
            </a:r>
          </a:p>
          <a:p>
            <a:pPr algn="just">
              <a:buNone/>
            </a:pPr>
            <a:r>
              <a:rPr lang="it-IT" sz="6400" i="1" dirty="0" smtClean="0"/>
              <a:t>“L'arte e la scienza sono libere e libero ne è l'insegnamento.</a:t>
            </a:r>
          </a:p>
          <a:p>
            <a:pPr algn="just">
              <a:buNone/>
            </a:pPr>
            <a:r>
              <a:rPr lang="it-IT" sz="6400" i="1" dirty="0" smtClean="0"/>
              <a:t>La Repubblica detta le norme generali sull'istruzione ed istituisce scuole statali per tutti gli ordini e gradi.</a:t>
            </a:r>
          </a:p>
          <a:p>
            <a:pPr algn="just">
              <a:buNone/>
            </a:pPr>
            <a:r>
              <a:rPr lang="it-IT" sz="6400" i="1" dirty="0" smtClean="0"/>
              <a:t>Enti e privati hanno il diritto di istituire scuole ed istituti di educazione, senza oneri per lo Stato.</a:t>
            </a:r>
          </a:p>
          <a:p>
            <a:pPr algn="just">
              <a:buNone/>
            </a:pPr>
            <a:r>
              <a:rPr lang="it-IT" sz="6400" i="1" dirty="0" smtClean="0"/>
              <a:t>La legge, nel fissare i diritti e gli obblighi delle scuole non statali che chiedono la parità, deve assicurare ad esse piena libertà e ai loro alunni un trattamento scolastico equipollente a quello degli alunni di scuole statali.</a:t>
            </a:r>
          </a:p>
          <a:p>
            <a:pPr algn="just">
              <a:buNone/>
            </a:pPr>
            <a:r>
              <a:rPr lang="it-IT" sz="6400" i="1" dirty="0" smtClean="0"/>
              <a:t>E` prescritto un esame di Stato per l'ammissione ai vari ordini e gradi di scuole o per la conclusione di essi e per l'abilitazione all'esercizio professionale.</a:t>
            </a:r>
          </a:p>
          <a:p>
            <a:pPr algn="just">
              <a:buNone/>
            </a:pPr>
            <a:r>
              <a:rPr lang="it-IT" sz="6400" i="1" dirty="0" smtClean="0"/>
              <a:t>Le istituzioni di alta cultura, università ed accademie, hanno il diritto di darsi ordinamenti autonomi nei limiti stabiliti dalle leggi dello Stato.” </a:t>
            </a:r>
          </a:p>
          <a:p>
            <a:pPr algn="ctr">
              <a:buNone/>
            </a:pPr>
            <a:r>
              <a:rPr lang="it-IT" sz="6400" dirty="0" smtClean="0"/>
              <a:t/>
            </a:r>
            <a:br>
              <a:rPr lang="it-IT" sz="6400" dirty="0" smtClean="0"/>
            </a:br>
            <a:r>
              <a:rPr lang="it-IT" sz="8800" dirty="0" smtClean="0">
                <a:effectLst>
                  <a:glow rad="228600">
                    <a:schemeClr val="accent6">
                      <a:satMod val="175000"/>
                      <a:alpha val="40000"/>
                    </a:schemeClr>
                  </a:glow>
                </a:effectLst>
              </a:rPr>
              <a:t>             </a:t>
            </a:r>
            <a:r>
              <a:rPr lang="it-IT" sz="8800" dirty="0" smtClean="0">
                <a:solidFill>
                  <a:srgbClr val="FF0000"/>
                </a:solidFill>
                <a:effectLst>
                  <a:glow rad="228600">
                    <a:schemeClr val="accent6">
                      <a:satMod val="175000"/>
                      <a:alpha val="40000"/>
                    </a:schemeClr>
                  </a:glow>
                </a:effectLst>
              </a:rPr>
              <a:t>ARTICOLO 34:</a:t>
            </a:r>
            <a:r>
              <a:rPr lang="it-IT" sz="8800" dirty="0" smtClean="0">
                <a:effectLst>
                  <a:glow rad="228600">
                    <a:schemeClr val="accent6">
                      <a:satMod val="175000"/>
                      <a:alpha val="40000"/>
                    </a:schemeClr>
                  </a:glow>
                </a:effectLst>
              </a:rPr>
              <a:t>  </a:t>
            </a:r>
            <a:r>
              <a:rPr lang="it-IT" sz="8800" dirty="0" smtClean="0">
                <a:solidFill>
                  <a:srgbClr val="FF0000"/>
                </a:solidFill>
                <a:effectLst>
                  <a:glow rad="228600">
                    <a:schemeClr val="accent6">
                      <a:satMod val="175000"/>
                      <a:alpha val="40000"/>
                    </a:schemeClr>
                  </a:glow>
                </a:effectLst>
              </a:rPr>
              <a:t>DIRITTO ALLO STUDIO</a:t>
            </a:r>
            <a:endParaRPr lang="it-IT" sz="8800" i="1" dirty="0" smtClean="0"/>
          </a:p>
          <a:p>
            <a:pPr algn="just">
              <a:buNone/>
            </a:pPr>
            <a:endParaRPr lang="it-IT" sz="6400" i="1" dirty="0" smtClean="0"/>
          </a:p>
          <a:p>
            <a:pPr algn="just">
              <a:buNone/>
            </a:pPr>
            <a:r>
              <a:rPr lang="it-IT" sz="6400" i="1" dirty="0" smtClean="0"/>
              <a:t>“La scuola è aperta a tutti.</a:t>
            </a:r>
          </a:p>
          <a:p>
            <a:pPr algn="just">
              <a:buNone/>
            </a:pPr>
            <a:r>
              <a:rPr lang="it-IT" sz="6400" i="1" dirty="0" smtClean="0"/>
              <a:t>L'istruzione inferiore, impartita per almeno otto anni, è obbligatoria e gratuita.</a:t>
            </a:r>
          </a:p>
          <a:p>
            <a:pPr algn="just">
              <a:buNone/>
            </a:pPr>
            <a:r>
              <a:rPr lang="it-IT" sz="6400" i="1" dirty="0" smtClean="0"/>
              <a:t>I capaci e meritevoli, anche se privi di mezzi, hanno diritto di raggiungere i gradi più alti degli studi.</a:t>
            </a:r>
          </a:p>
          <a:p>
            <a:pPr algn="just">
              <a:buNone/>
            </a:pPr>
            <a:r>
              <a:rPr lang="it-IT" sz="6400" i="1" dirty="0" smtClean="0"/>
              <a:t>La Repubblica rende effettivo questo diritto con borse di studio, assegni alle famiglie ed altre provvidenze, che devono essere attribuite per concorso.”</a:t>
            </a:r>
          </a:p>
          <a:p>
            <a:pPr algn="just">
              <a:buNone/>
            </a:pPr>
            <a:endParaRPr lang="it-IT" sz="8800" dirty="0" smtClean="0">
              <a:effectLst>
                <a:glow rad="228600">
                  <a:schemeClr val="accent5">
                    <a:satMod val="175000"/>
                    <a:alpha val="40000"/>
                  </a:schemeClr>
                </a:glow>
              </a:effectLst>
            </a:endParaRPr>
          </a:p>
          <a:p>
            <a:pPr algn="just">
              <a:buNone/>
            </a:pPr>
            <a:endParaRPr lang="it-IT" sz="8800" dirty="0" smtClean="0">
              <a:effectLst>
                <a:glow rad="228600">
                  <a:schemeClr val="accent5">
                    <a:satMod val="175000"/>
                    <a:alpha val="40000"/>
                  </a:schemeClr>
                </a:glow>
              </a:effectLst>
            </a:endParaRPr>
          </a:p>
          <a:p>
            <a:pPr algn="just">
              <a:buNone/>
            </a:pPr>
            <a:endParaRPr lang="it-IT" sz="8800" dirty="0" smtClean="0">
              <a:effectLst>
                <a:glow rad="228600">
                  <a:schemeClr val="accent5">
                    <a:satMod val="175000"/>
                    <a:alpha val="40000"/>
                  </a:schemeClr>
                </a:glow>
              </a:effectLst>
            </a:endParaRPr>
          </a:p>
          <a:p>
            <a:pPr algn="just">
              <a:buNone/>
            </a:pPr>
            <a:endParaRPr lang="it-IT" sz="8800" dirty="0" smtClean="0">
              <a:effectLst>
                <a:glow rad="228600">
                  <a:schemeClr val="accent5">
                    <a:satMod val="175000"/>
                    <a:alpha val="40000"/>
                  </a:schemeClr>
                </a:glow>
              </a:effectLst>
            </a:endParaRPr>
          </a:p>
          <a:p>
            <a:pPr algn="just">
              <a:buNone/>
            </a:pPr>
            <a:endParaRPr lang="it-IT" sz="8800" dirty="0" smtClean="0"/>
          </a:p>
          <a:p>
            <a:pPr algn="just">
              <a:buNone/>
            </a:pPr>
            <a:endParaRPr lang="it-IT" sz="8800" dirty="0" smtClean="0"/>
          </a:p>
          <a:p>
            <a:pPr algn="just">
              <a:buNone/>
            </a:pPr>
            <a:endParaRPr lang="it-IT" sz="8800" dirty="0" smtClean="0"/>
          </a:p>
          <a:p>
            <a:pPr>
              <a:buNone/>
            </a:pPr>
            <a:endParaRPr lang="it-IT" sz="8800" dirty="0">
              <a:solidFill>
                <a:srgbClr val="FF0000"/>
              </a:solidFill>
            </a:endParaRPr>
          </a:p>
          <a:p>
            <a:pPr>
              <a:buNone/>
            </a:pPr>
            <a:endParaRPr lang="it-IT" sz="8800" dirty="0" smtClean="0">
              <a:solidFill>
                <a:srgbClr val="FF0000"/>
              </a:solidFill>
            </a:endParaRPr>
          </a:p>
          <a:p>
            <a:endParaRPr lang="it-IT" dirty="0"/>
          </a:p>
        </p:txBody>
      </p:sp>
      <p:pic>
        <p:nvPicPr>
          <p:cNvPr id="4" name="Immagine 3" descr="scuola-infanzia.jpg"/>
          <p:cNvPicPr>
            <a:picLocks noChangeAspect="1"/>
          </p:cNvPicPr>
          <p:nvPr/>
        </p:nvPicPr>
        <p:blipFill>
          <a:blip r:embed="rId2" cstate="print"/>
          <a:stretch>
            <a:fillRect/>
          </a:stretch>
        </p:blipFill>
        <p:spPr>
          <a:xfrm>
            <a:off x="6084168" y="188640"/>
            <a:ext cx="2371585" cy="1440160"/>
          </a:xfrm>
          <a:prstGeom prst="rect">
            <a:avLst/>
          </a:prstGeom>
          <a:ln>
            <a:noFill/>
          </a:ln>
          <a:effectLst>
            <a:softEdge rad="112500"/>
          </a:effectLst>
        </p:spPr>
      </p:pic>
      <p:pic>
        <p:nvPicPr>
          <p:cNvPr id="6" name="Immagine 5" descr="scuola duca d'aostaPNG.png"/>
          <p:cNvPicPr>
            <a:picLocks noChangeAspect="1"/>
          </p:cNvPicPr>
          <p:nvPr/>
        </p:nvPicPr>
        <p:blipFill>
          <a:blip r:embed="rId3" cstate="print"/>
          <a:stretch>
            <a:fillRect/>
          </a:stretch>
        </p:blipFill>
        <p:spPr>
          <a:xfrm>
            <a:off x="1043608" y="188640"/>
            <a:ext cx="1838697" cy="14401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196752"/>
            <a:ext cx="8229600" cy="5661248"/>
          </a:xfrm>
        </p:spPr>
        <p:txBody>
          <a:bodyPr>
            <a:normAutofit fontScale="25000" lnSpcReduction="20000"/>
          </a:bodyPr>
          <a:lstStyle/>
          <a:p>
            <a:pPr>
              <a:buNone/>
            </a:pPr>
            <a:endParaRPr lang="it-IT" sz="3600" dirty="0" smtClean="0">
              <a:solidFill>
                <a:srgbClr val="FF0000"/>
              </a:solidFill>
            </a:endParaRPr>
          </a:p>
          <a:p>
            <a:pPr>
              <a:buNone/>
            </a:pPr>
            <a:endParaRPr lang="it-IT" sz="3600" dirty="0" smtClean="0">
              <a:solidFill>
                <a:srgbClr val="FF0000"/>
              </a:solidFill>
            </a:endParaRPr>
          </a:p>
          <a:p>
            <a:endParaRPr lang="it-IT" dirty="0" smtClean="0"/>
          </a:p>
          <a:p>
            <a:pPr marL="0" lvl="0" indent="0" algn="just" fontAlgn="base">
              <a:lnSpc>
                <a:spcPct val="120000"/>
              </a:lnSpc>
              <a:spcBef>
                <a:spcPct val="0"/>
              </a:spcBef>
              <a:spcAft>
                <a:spcPct val="0"/>
              </a:spcAft>
              <a:buNone/>
            </a:pPr>
            <a:r>
              <a:rPr lang="it-IT" sz="5600" b="1" dirty="0" smtClean="0">
                <a:solidFill>
                  <a:srgbClr val="000000"/>
                </a:solidFill>
                <a:latin typeface="+mj-lt"/>
                <a:ea typeface="Times New Roman" pitchFamily="18" charset="0"/>
                <a:cs typeface="Times New Roman" pitchFamily="18" charset="0"/>
              </a:rPr>
              <a:t>Gli articoli 33 e 34 della Costituzione garantiscono:</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a:t>
            </a:r>
            <a:r>
              <a:rPr lang="it-IT" sz="5600" u="sng" dirty="0" smtClean="0">
                <a:solidFill>
                  <a:srgbClr val="FF0000"/>
                </a:solidFill>
                <a:latin typeface="+mj-lt"/>
                <a:ea typeface="Times New Roman" pitchFamily="18" charset="0"/>
                <a:cs typeface="Times New Roman" pitchFamily="18" charset="0"/>
              </a:rPr>
              <a:t>la libertà di insegnamento </a:t>
            </a:r>
            <a:r>
              <a:rPr lang="it-IT" sz="5600" dirty="0" smtClean="0">
                <a:solidFill>
                  <a:srgbClr val="000000"/>
                </a:solidFill>
                <a:latin typeface="+mj-lt"/>
                <a:ea typeface="Times New Roman" pitchFamily="18" charset="0"/>
                <a:cs typeface="Times New Roman" pitchFamily="18" charset="0"/>
              </a:rPr>
              <a:t>(art. 33, comma 1 Cost.);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la presenza di </a:t>
            </a:r>
            <a:r>
              <a:rPr lang="it-IT" sz="5600" u="sng" dirty="0" smtClean="0">
                <a:solidFill>
                  <a:srgbClr val="FF0000"/>
                </a:solidFill>
                <a:latin typeface="+mj-lt"/>
                <a:ea typeface="Times New Roman" pitchFamily="18" charset="0"/>
                <a:cs typeface="Times New Roman" pitchFamily="18" charset="0"/>
              </a:rPr>
              <a:t>scuole statali per tutti i tipi</a:t>
            </a:r>
            <a:r>
              <a:rPr lang="it-IT" sz="5600" dirty="0" smtClean="0">
                <a:solidFill>
                  <a:srgbClr val="000000"/>
                </a:solidFill>
                <a:latin typeface="+mj-lt"/>
                <a:ea typeface="Times New Roman" pitchFamily="18" charset="0"/>
                <a:cs typeface="Times New Roman" pitchFamily="18" charset="0"/>
              </a:rPr>
              <a:t>, ordini e gradi di istruzione </a:t>
            </a: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(art. 33, comma 2 Cost.);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il </a:t>
            </a:r>
            <a:r>
              <a:rPr lang="it-IT" sz="5600" u="sng" dirty="0" smtClean="0">
                <a:solidFill>
                  <a:srgbClr val="FF0000"/>
                </a:solidFill>
                <a:latin typeface="+mj-lt"/>
                <a:ea typeface="Times New Roman" pitchFamily="18" charset="0"/>
                <a:cs typeface="Times New Roman" pitchFamily="18" charset="0"/>
              </a:rPr>
              <a:t>libero accesso all’istruzione </a:t>
            </a:r>
            <a:r>
              <a:rPr lang="it-IT" sz="5600" dirty="0" smtClean="0">
                <a:solidFill>
                  <a:srgbClr val="000000"/>
                </a:solidFill>
                <a:latin typeface="+mj-lt"/>
                <a:ea typeface="Times New Roman" pitchFamily="18" charset="0"/>
                <a:cs typeface="Times New Roman" pitchFamily="18" charset="0"/>
              </a:rPr>
              <a:t>scolastica, senza discriminazioni </a:t>
            </a: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(art. 34, comma 1 Cost.);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a:t>
            </a:r>
            <a:r>
              <a:rPr lang="it-IT" sz="5600" u="sng" dirty="0" smtClean="0">
                <a:solidFill>
                  <a:srgbClr val="FF0000"/>
                </a:solidFill>
                <a:latin typeface="+mj-lt"/>
                <a:ea typeface="Times New Roman" pitchFamily="18" charset="0"/>
                <a:cs typeface="Times New Roman" pitchFamily="18" charset="0"/>
              </a:rPr>
              <a:t>l’obbligatorietà e gratuità dell’istruzione </a:t>
            </a:r>
            <a:r>
              <a:rPr lang="it-IT" sz="5600" dirty="0" smtClean="0">
                <a:solidFill>
                  <a:srgbClr val="000000"/>
                </a:solidFill>
                <a:latin typeface="+mj-lt"/>
                <a:ea typeface="Times New Roman" pitchFamily="18" charset="0"/>
                <a:cs typeface="Times New Roman" pitchFamily="18" charset="0"/>
              </a:rPr>
              <a:t>dell’obbligo(art. 34, comma 2 Cost.);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il riconoscimento del </a:t>
            </a:r>
            <a:r>
              <a:rPr lang="it-IT" sz="5600" u="sng" dirty="0" smtClean="0">
                <a:solidFill>
                  <a:srgbClr val="FF0000"/>
                </a:solidFill>
                <a:latin typeface="+mj-lt"/>
                <a:ea typeface="Times New Roman" pitchFamily="18" charset="0"/>
                <a:cs typeface="Times New Roman" pitchFamily="18" charset="0"/>
              </a:rPr>
              <a:t>diritto allo studio anche a coloro che sono privi di mezzi</a:t>
            </a:r>
            <a:r>
              <a:rPr lang="it-IT" sz="5600" dirty="0" smtClean="0">
                <a:solidFill>
                  <a:srgbClr val="000000"/>
                </a:solidFill>
                <a:latin typeface="+mj-lt"/>
                <a:ea typeface="Times New Roman" pitchFamily="18" charset="0"/>
                <a:cs typeface="Times New Roman" pitchFamily="18" charset="0"/>
              </a:rPr>
              <a:t>, purché capaci e meritevoli               mediante borse di studio, assegni ed altre provvidenze da attribuirsi per concorso (art. 34, comma 3 Cost.);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la libera </a:t>
            </a:r>
            <a:r>
              <a:rPr lang="it-IT" sz="5600" u="sng" dirty="0" smtClean="0">
                <a:solidFill>
                  <a:srgbClr val="FF0000"/>
                </a:solidFill>
                <a:latin typeface="+mj-lt"/>
                <a:ea typeface="Times New Roman" pitchFamily="18" charset="0"/>
                <a:cs typeface="Times New Roman" pitchFamily="18" charset="0"/>
              </a:rPr>
              <a:t>istituzione di scuole da parte di enti o privati </a:t>
            </a:r>
            <a:r>
              <a:rPr lang="it-IT" sz="5600" dirty="0" smtClean="0">
                <a:solidFill>
                  <a:srgbClr val="000000"/>
                </a:solidFill>
                <a:latin typeface="+mj-lt"/>
                <a:ea typeface="Times New Roman" pitchFamily="18" charset="0"/>
                <a:cs typeface="Times New Roman" pitchFamily="18" charset="0"/>
              </a:rPr>
              <a:t>(art. 33, comma 3 Cost.);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 la </a:t>
            </a:r>
            <a:r>
              <a:rPr lang="it-IT" sz="5600" u="sng" dirty="0" smtClean="0">
                <a:solidFill>
                  <a:srgbClr val="FF0000"/>
                </a:solidFill>
                <a:latin typeface="+mj-lt"/>
                <a:ea typeface="Times New Roman" pitchFamily="18" charset="0"/>
                <a:cs typeface="Times New Roman" pitchFamily="18" charset="0"/>
              </a:rPr>
              <a:t>parificazione delle scuole </a:t>
            </a:r>
            <a:r>
              <a:rPr lang="it-IT" sz="5600" dirty="0" smtClean="0">
                <a:solidFill>
                  <a:srgbClr val="000000"/>
                </a:solidFill>
                <a:latin typeface="+mj-lt"/>
                <a:ea typeface="Times New Roman" pitchFamily="18" charset="0"/>
                <a:cs typeface="Times New Roman" pitchFamily="18" charset="0"/>
              </a:rPr>
              <a:t>private a quelle statali (art. 33, comma 4 Cost.).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Inoltre, l’articolo 33, 1º comma, della Costituzione sancisce: </a:t>
            </a:r>
            <a:r>
              <a:rPr lang="it-IT" sz="5600" i="1" dirty="0" smtClean="0">
                <a:solidFill>
                  <a:srgbClr val="000000"/>
                </a:solidFill>
                <a:latin typeface="+mj-lt"/>
                <a:ea typeface="Times New Roman" pitchFamily="18" charset="0"/>
                <a:cs typeface="Times New Roman" pitchFamily="18" charset="0"/>
              </a:rPr>
              <a:t>"L’arte e la scienza sono libere e libero ne è l’insegnamento".</a:t>
            </a:r>
            <a:r>
              <a:rPr lang="it-IT" sz="5600" dirty="0" smtClean="0">
                <a:solidFill>
                  <a:srgbClr val="000000"/>
                </a:solidFill>
                <a:latin typeface="+mj-lt"/>
                <a:ea typeface="Times New Roman" pitchFamily="18" charset="0"/>
                <a:cs typeface="Times New Roman" pitchFamily="18" charset="0"/>
              </a:rPr>
              <a:t>L’identificazione dei concetti di "arte" e di "scienza" è di enorme difficoltà, poiché qualsiasi oggetto può essere affrontato scientificamente e qualunque può essere il contenuto o il motivo di una espressione artistica. La libertà dell’arte e della scienza, per definizione, incarnano ed esprimono esse stesse la libertà.</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Si possono distinguere due libertà di insegnamento: nell’ambito </a:t>
            </a:r>
            <a:r>
              <a:rPr lang="it-IT" sz="5600" u="sng" dirty="0" smtClean="0">
                <a:solidFill>
                  <a:srgbClr val="FF0000"/>
                </a:solidFill>
                <a:latin typeface="+mj-lt"/>
                <a:ea typeface="Times New Roman" pitchFamily="18" charset="0"/>
                <a:cs typeface="Times New Roman" pitchFamily="18" charset="0"/>
              </a:rPr>
              <a:t>didattico</a:t>
            </a:r>
            <a:r>
              <a:rPr lang="it-IT" sz="5600" dirty="0" smtClean="0">
                <a:solidFill>
                  <a:srgbClr val="000000"/>
                </a:solidFill>
                <a:latin typeface="+mj-lt"/>
                <a:ea typeface="Times New Roman" pitchFamily="18" charset="0"/>
                <a:cs typeface="Times New Roman" pitchFamily="18" charset="0"/>
              </a:rPr>
              <a:t> e nell’ambito </a:t>
            </a:r>
            <a:r>
              <a:rPr lang="it-IT" sz="5600" u="sng" dirty="0" smtClean="0">
                <a:solidFill>
                  <a:srgbClr val="FF0000"/>
                </a:solidFill>
                <a:latin typeface="+mj-lt"/>
                <a:ea typeface="Times New Roman" pitchFamily="18" charset="0"/>
                <a:cs typeface="Times New Roman" pitchFamily="18" charset="0"/>
              </a:rPr>
              <a:t>organizzativo/ strutturale. </a:t>
            </a:r>
            <a:r>
              <a:rPr lang="it-IT" sz="5600" dirty="0" smtClean="0">
                <a:solidFill>
                  <a:srgbClr val="000000"/>
                </a:solidFill>
                <a:latin typeface="+mj-lt"/>
                <a:ea typeface="Times New Roman" pitchFamily="18" charset="0"/>
                <a:cs typeface="Times New Roman" pitchFamily="18" charset="0"/>
              </a:rPr>
              <a:t>Con riferimento al primo caso è da condividersi l’opinione di chi afferma che l’insegnamento consiste in qualunque manifestazione del proprio pensiero che, riguardando l’arte e la scienza, abbia in sé forza tale da illuminare altri sullo sviluppo della cultura e la ricerca scientifica e tecnica.</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Dal punto di vista strutturale la libertà di insegnamento si qualifica come "</a:t>
            </a:r>
            <a:r>
              <a:rPr lang="it-IT" sz="5600" b="1" dirty="0" smtClean="0">
                <a:solidFill>
                  <a:srgbClr val="000000"/>
                </a:solidFill>
                <a:latin typeface="+mj-lt"/>
                <a:ea typeface="Times New Roman" pitchFamily="18" charset="0"/>
                <a:cs typeface="Times New Roman" pitchFamily="18" charset="0"/>
              </a:rPr>
              <a:t>libertà della scuola</a:t>
            </a:r>
            <a:r>
              <a:rPr lang="it-IT" sz="5600" dirty="0" smtClean="0">
                <a:solidFill>
                  <a:srgbClr val="000000"/>
                </a:solidFill>
                <a:latin typeface="+mj-lt"/>
                <a:ea typeface="Times New Roman" pitchFamily="18" charset="0"/>
                <a:cs typeface="Times New Roman" pitchFamily="18" charset="0"/>
              </a:rPr>
              <a:t>".</a:t>
            </a:r>
            <a:endParaRPr lang="it-IT" sz="5600" dirty="0" smtClean="0">
              <a:latin typeface="+mj-lt"/>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latin typeface="+mj-lt"/>
                <a:ea typeface="Times New Roman" pitchFamily="18" charset="0"/>
                <a:cs typeface="Times New Roman" pitchFamily="18" charset="0"/>
              </a:rPr>
              <a:t>Dunque, per quanto riguarda la creazione e la gestione dei mezzi di istruzione, </a:t>
            </a:r>
            <a:r>
              <a:rPr lang="it-IT" sz="5600" i="1" dirty="0" smtClean="0">
                <a:solidFill>
                  <a:srgbClr val="000000"/>
                </a:solidFill>
                <a:latin typeface="+mj-lt"/>
                <a:ea typeface="Times New Roman" pitchFamily="18" charset="0"/>
                <a:cs typeface="Times New Roman" pitchFamily="18" charset="0"/>
              </a:rPr>
              <a:t>non vi è alcun monopolio statale</a:t>
            </a:r>
            <a:r>
              <a:rPr lang="it-IT" sz="5600" dirty="0" smtClean="0">
                <a:solidFill>
                  <a:srgbClr val="000000"/>
                </a:solidFill>
                <a:latin typeface="+mj-lt"/>
                <a:ea typeface="Times New Roman" pitchFamily="18" charset="0"/>
                <a:cs typeface="Times New Roman" pitchFamily="18" charset="0"/>
              </a:rPr>
              <a:t>; al contrario la previsione costituzionale legittima un </a:t>
            </a:r>
            <a:r>
              <a:rPr lang="it-IT" sz="5600" i="1" dirty="0" smtClean="0">
                <a:solidFill>
                  <a:srgbClr val="000000"/>
                </a:solidFill>
                <a:latin typeface="+mj-lt"/>
                <a:ea typeface="Times New Roman" pitchFamily="18" charset="0"/>
                <a:cs typeface="Times New Roman" pitchFamily="18" charset="0"/>
              </a:rPr>
              <a:t>sistema parallelo, libero nelle forme organizzative e nei contenuti</a:t>
            </a:r>
            <a:r>
              <a:rPr lang="it-IT" sz="5600" dirty="0" smtClean="0">
                <a:solidFill>
                  <a:srgbClr val="000000"/>
                </a:solidFill>
                <a:latin typeface="+mj-lt"/>
                <a:ea typeface="Times New Roman" pitchFamily="18" charset="0"/>
                <a:cs typeface="Times New Roman" pitchFamily="18" charset="0"/>
              </a:rPr>
              <a:t>.</a:t>
            </a:r>
            <a:endParaRPr lang="it-IT" sz="5600" dirty="0" smtClean="0">
              <a:latin typeface="+mj-lt"/>
              <a:cs typeface="Arial" pitchFamily="34" charset="0"/>
            </a:endParaRPr>
          </a:p>
        </p:txBody>
      </p:sp>
      <p:sp>
        <p:nvSpPr>
          <p:cNvPr id="6" name="Rettangolo 5"/>
          <p:cNvSpPr/>
          <p:nvPr/>
        </p:nvSpPr>
        <p:spPr>
          <a:xfrm>
            <a:off x="539552" y="260648"/>
            <a:ext cx="7848872" cy="1384995"/>
          </a:xfrm>
          <a:prstGeom prst="rect">
            <a:avLst/>
          </a:prstGeom>
        </p:spPr>
        <p:txBody>
          <a:bodyPr wrap="square">
            <a:spAutoFit/>
          </a:bodyPr>
          <a:lstStyle/>
          <a:p>
            <a:pPr algn="just">
              <a:buNone/>
            </a:pPr>
            <a:r>
              <a:rPr lang="it-IT" sz="1400" dirty="0" smtClean="0"/>
              <a:t>Il 22 dicembre 1947 l’Assemblea Costituente approvò, tra gli altri, gli articoli 33 e 34 della costituzione che  riconoscono il diritto all’istruzione, educazione e formazione dei bambini e dei ragazzi tramite la scuola che deve collaborare con la famiglia.</a:t>
            </a:r>
          </a:p>
          <a:p>
            <a:pPr algn="just">
              <a:buNone/>
            </a:pPr>
            <a:r>
              <a:rPr lang="it-IT" sz="1400" dirty="0" smtClean="0"/>
              <a:t>Questi articoli si trovano nella I parte della Costituzione, sotto il titolo II dei </a:t>
            </a:r>
            <a:r>
              <a:rPr lang="it-IT" sz="1400" b="1" dirty="0" smtClean="0">
                <a:solidFill>
                  <a:srgbClr val="FF0000"/>
                </a:solidFill>
              </a:rPr>
              <a:t>RAPPORTI ETICO SOCIALI</a:t>
            </a:r>
            <a:r>
              <a:rPr lang="it-IT" sz="1400" dirty="0" smtClean="0">
                <a:solidFill>
                  <a:srgbClr val="FF0000"/>
                </a:solidFill>
              </a:rPr>
              <a:t>. </a:t>
            </a:r>
          </a:p>
          <a:p>
            <a:pPr algn="just">
              <a:buNone/>
            </a:pPr>
            <a:r>
              <a:rPr lang="it-IT" sz="1400" dirty="0" smtClean="0"/>
              <a:t>La scuola è un’istituzione pubblica (istituita e finanziata dallo Stato) o privata (paritaria), che ha la funzione di far apprendere  nozioni e competenze agli studenti.</a:t>
            </a:r>
          </a:p>
        </p:txBody>
      </p:sp>
      <p:pic>
        <p:nvPicPr>
          <p:cNvPr id="7" name="Immagine 6" descr="000556.0001.jpg"/>
          <p:cNvPicPr>
            <a:picLocks noChangeAspect="1"/>
          </p:cNvPicPr>
          <p:nvPr/>
        </p:nvPicPr>
        <p:blipFill>
          <a:blip r:embed="rId2" cstate="print">
            <a:lum bright="10000" contrast="20000"/>
          </a:blip>
          <a:stretch>
            <a:fillRect/>
          </a:stretch>
        </p:blipFill>
        <p:spPr>
          <a:xfrm>
            <a:off x="5940152" y="1340768"/>
            <a:ext cx="2739387" cy="1584176"/>
          </a:xfrm>
          <a:prstGeom prst="rect">
            <a:avLst/>
          </a:prstGeom>
          <a:ln>
            <a:noFill/>
          </a:ln>
          <a:effectLst>
            <a:softEdge rad="112500"/>
          </a:effectLst>
        </p:spPr>
      </p:pic>
      <p:sp>
        <p:nvSpPr>
          <p:cNvPr id="8" name="CasellaDiTesto 7"/>
          <p:cNvSpPr txBox="1"/>
          <p:nvPr/>
        </p:nvSpPr>
        <p:spPr>
          <a:xfrm>
            <a:off x="8532440" y="1052736"/>
            <a:ext cx="381836" cy="1938992"/>
          </a:xfrm>
          <a:prstGeom prst="rect">
            <a:avLst/>
          </a:prstGeom>
          <a:noFill/>
        </p:spPr>
        <p:txBody>
          <a:bodyPr wrap="square" rtlCol="0">
            <a:spAutoFit/>
          </a:bodyPr>
          <a:lstStyle/>
          <a:p>
            <a:r>
              <a:rPr lang="it-IT" sz="1200" b="1" dirty="0" smtClean="0">
                <a:solidFill>
                  <a:srgbClr val="BD09A8"/>
                </a:solidFill>
              </a:rPr>
              <a:t>A</a:t>
            </a:r>
          </a:p>
          <a:p>
            <a:r>
              <a:rPr lang="it-IT" sz="1200" b="1" dirty="0" smtClean="0">
                <a:solidFill>
                  <a:srgbClr val="BD09A8"/>
                </a:solidFill>
              </a:rPr>
              <a:t>S</a:t>
            </a:r>
          </a:p>
          <a:p>
            <a:r>
              <a:rPr lang="it-IT" sz="1200" b="1" dirty="0" smtClean="0">
                <a:solidFill>
                  <a:srgbClr val="BD09A8"/>
                </a:solidFill>
              </a:rPr>
              <a:t>S</a:t>
            </a:r>
          </a:p>
          <a:p>
            <a:r>
              <a:rPr lang="it-IT" sz="1200" b="1" dirty="0" smtClean="0">
                <a:solidFill>
                  <a:srgbClr val="BD09A8"/>
                </a:solidFill>
              </a:rPr>
              <a:t>E</a:t>
            </a:r>
          </a:p>
          <a:p>
            <a:r>
              <a:rPr lang="it-IT" sz="1200" b="1" dirty="0" smtClean="0">
                <a:solidFill>
                  <a:srgbClr val="BD09A8"/>
                </a:solidFill>
              </a:rPr>
              <a:t>M</a:t>
            </a:r>
          </a:p>
          <a:p>
            <a:r>
              <a:rPr lang="it-IT" sz="1200" b="1" dirty="0" smtClean="0">
                <a:solidFill>
                  <a:srgbClr val="BD09A8"/>
                </a:solidFill>
              </a:rPr>
              <a:t>B</a:t>
            </a:r>
          </a:p>
          <a:p>
            <a:r>
              <a:rPr lang="it-IT" sz="1200" b="1" dirty="0" smtClean="0">
                <a:solidFill>
                  <a:srgbClr val="BD09A8"/>
                </a:solidFill>
              </a:rPr>
              <a:t>L</a:t>
            </a:r>
          </a:p>
          <a:p>
            <a:r>
              <a:rPr lang="it-IT" sz="1200" b="1" dirty="0" smtClean="0">
                <a:solidFill>
                  <a:srgbClr val="BD09A8"/>
                </a:solidFill>
              </a:rPr>
              <a:t>E</a:t>
            </a:r>
          </a:p>
          <a:p>
            <a:r>
              <a:rPr lang="it-IT" sz="1200" b="1" dirty="0" smtClean="0">
                <a:solidFill>
                  <a:srgbClr val="BD09A8"/>
                </a:solidFill>
              </a:rPr>
              <a:t>A</a:t>
            </a:r>
          </a:p>
          <a:p>
            <a:endParaRPr lang="it-IT" sz="1200" b="1" dirty="0">
              <a:solidFill>
                <a:srgbClr val="BD09A8"/>
              </a:solidFill>
            </a:endParaRPr>
          </a:p>
        </p:txBody>
      </p:sp>
      <p:sp>
        <p:nvSpPr>
          <p:cNvPr id="9" name="CasellaDiTesto 8"/>
          <p:cNvSpPr txBox="1"/>
          <p:nvPr/>
        </p:nvSpPr>
        <p:spPr>
          <a:xfrm>
            <a:off x="8856742" y="764704"/>
            <a:ext cx="287258" cy="2400657"/>
          </a:xfrm>
          <a:prstGeom prst="rect">
            <a:avLst/>
          </a:prstGeom>
          <a:noFill/>
        </p:spPr>
        <p:txBody>
          <a:bodyPr wrap="none" rtlCol="0">
            <a:spAutoFit/>
          </a:bodyPr>
          <a:lstStyle/>
          <a:p>
            <a:r>
              <a:rPr lang="it-IT" sz="1200" b="1" dirty="0" smtClean="0">
                <a:solidFill>
                  <a:srgbClr val="BD09A8"/>
                </a:solidFill>
              </a:rPr>
              <a:t>C</a:t>
            </a:r>
          </a:p>
          <a:p>
            <a:r>
              <a:rPr lang="it-IT" sz="1200" b="1" dirty="0" smtClean="0">
                <a:solidFill>
                  <a:srgbClr val="BD09A8"/>
                </a:solidFill>
              </a:rPr>
              <a:t>O</a:t>
            </a:r>
          </a:p>
          <a:p>
            <a:r>
              <a:rPr lang="it-IT" sz="1200" b="1" dirty="0" smtClean="0">
                <a:solidFill>
                  <a:srgbClr val="BD09A8"/>
                </a:solidFill>
              </a:rPr>
              <a:t>S</a:t>
            </a:r>
          </a:p>
          <a:p>
            <a:r>
              <a:rPr lang="it-IT" sz="1200" b="1" dirty="0" smtClean="0">
                <a:solidFill>
                  <a:srgbClr val="BD09A8"/>
                </a:solidFill>
              </a:rPr>
              <a:t>T</a:t>
            </a:r>
          </a:p>
          <a:p>
            <a:r>
              <a:rPr lang="it-IT" sz="1200" b="1" dirty="0" smtClean="0">
                <a:solidFill>
                  <a:srgbClr val="BD09A8"/>
                </a:solidFill>
              </a:rPr>
              <a:t>I</a:t>
            </a:r>
          </a:p>
          <a:p>
            <a:r>
              <a:rPr lang="it-IT" sz="1200" b="1" dirty="0" smtClean="0">
                <a:solidFill>
                  <a:srgbClr val="BD09A8"/>
                </a:solidFill>
              </a:rPr>
              <a:t>T</a:t>
            </a:r>
          </a:p>
          <a:p>
            <a:r>
              <a:rPr lang="it-IT" sz="1200" b="1" dirty="0" smtClean="0">
                <a:solidFill>
                  <a:srgbClr val="BD09A8"/>
                </a:solidFill>
              </a:rPr>
              <a:t>U</a:t>
            </a:r>
          </a:p>
          <a:p>
            <a:r>
              <a:rPr lang="it-IT" sz="1200" b="1" dirty="0" smtClean="0">
                <a:solidFill>
                  <a:srgbClr val="BD09A8"/>
                </a:solidFill>
              </a:rPr>
              <a:t>E</a:t>
            </a:r>
          </a:p>
          <a:p>
            <a:r>
              <a:rPr lang="it-IT" sz="1200" b="1" dirty="0" smtClean="0">
                <a:solidFill>
                  <a:srgbClr val="BD09A8"/>
                </a:solidFill>
              </a:rPr>
              <a:t>N</a:t>
            </a:r>
          </a:p>
          <a:p>
            <a:r>
              <a:rPr lang="it-IT" sz="1200" b="1" dirty="0" smtClean="0">
                <a:solidFill>
                  <a:srgbClr val="BD09A8"/>
                </a:solidFill>
              </a:rPr>
              <a:t>T</a:t>
            </a:r>
          </a:p>
          <a:p>
            <a:r>
              <a:rPr lang="it-IT" sz="1200" b="1" dirty="0" smtClean="0">
                <a:solidFill>
                  <a:srgbClr val="BD09A8"/>
                </a:solidFill>
              </a:rPr>
              <a:t>E</a:t>
            </a:r>
          </a:p>
          <a:p>
            <a:endParaRPr lang="it-IT" b="1" dirty="0">
              <a:solidFill>
                <a:srgbClr val="BD09A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132856"/>
            <a:ext cx="8424936" cy="5145435"/>
          </a:xfrm>
        </p:spPr>
        <p:txBody>
          <a:bodyPr>
            <a:normAutofit fontScale="25000" lnSpcReduction="20000"/>
          </a:bodyPr>
          <a:lstStyle/>
          <a:p>
            <a:pPr marL="0" lvl="0" indent="0" algn="just" eaLnBrk="0" fontAlgn="base" hangingPunct="0">
              <a:lnSpc>
                <a:spcPct val="120000"/>
              </a:lnSpc>
              <a:spcBef>
                <a:spcPct val="0"/>
              </a:spcBef>
              <a:spcAft>
                <a:spcPct val="0"/>
              </a:spcAft>
              <a:buNone/>
            </a:pPr>
            <a:r>
              <a:rPr lang="it-IT" sz="5600" dirty="0" smtClean="0">
                <a:solidFill>
                  <a:srgbClr val="000000"/>
                </a:solidFill>
                <a:ea typeface="Times New Roman" pitchFamily="18" charset="0"/>
                <a:cs typeface="Times New Roman" pitchFamily="18" charset="0"/>
              </a:rPr>
              <a:t>Va tuttavia segnalato che il "</a:t>
            </a:r>
            <a:r>
              <a:rPr lang="it-IT" sz="5600" i="1" dirty="0" smtClean="0">
                <a:solidFill>
                  <a:srgbClr val="000000"/>
                </a:solidFill>
                <a:ea typeface="Times New Roman" pitchFamily="18" charset="0"/>
                <a:cs typeface="Times New Roman" pitchFamily="18" charset="0"/>
              </a:rPr>
              <a:t>parallelismo fra iniziativa pubblica e iniziativa privata</a:t>
            </a:r>
            <a:r>
              <a:rPr lang="it-IT" sz="5600" dirty="0" smtClean="0">
                <a:solidFill>
                  <a:srgbClr val="000000"/>
                </a:solidFill>
                <a:ea typeface="Times New Roman" pitchFamily="18" charset="0"/>
                <a:cs typeface="Times New Roman" pitchFamily="18" charset="0"/>
              </a:rPr>
              <a:t>" nella libera gestione dell’istruzione non comporta impegni di spesa da parte dello Stato: la scuola privata deve, infatti, costituirsi e gestirsi senza onere per lo Stato.</a:t>
            </a:r>
            <a:endParaRPr lang="it-IT" sz="5600" dirty="0" smtClean="0">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ea typeface="Times New Roman" pitchFamily="18" charset="0"/>
                <a:cs typeface="Times New Roman" pitchFamily="18" charset="0"/>
              </a:rPr>
              <a:t>Risulta, dall’art. 33 4º comma, che la parità con le scuole statali è accordata, alle scuole che la richiedono, in base a legge dello Stato che fissi "i diritti e gli obblighi" di esse.</a:t>
            </a:r>
            <a:endParaRPr lang="it-IT" sz="5600" dirty="0" smtClean="0">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ea typeface="Times New Roman" pitchFamily="18" charset="0"/>
                <a:cs typeface="Times New Roman" pitchFamily="18" charset="0"/>
              </a:rPr>
              <a:t>Strettamente collegata alla libertà di insegnamento è la </a:t>
            </a:r>
            <a:r>
              <a:rPr lang="it-IT" sz="5600" b="1" dirty="0" smtClean="0">
                <a:solidFill>
                  <a:srgbClr val="000000"/>
                </a:solidFill>
                <a:ea typeface="Times New Roman" pitchFamily="18" charset="0"/>
                <a:cs typeface="Times New Roman" pitchFamily="18" charset="0"/>
              </a:rPr>
              <a:t>libertà di istruzione</a:t>
            </a:r>
            <a:r>
              <a:rPr lang="it-IT" sz="5600" dirty="0" smtClean="0">
                <a:solidFill>
                  <a:srgbClr val="000000"/>
                </a:solidFill>
                <a:ea typeface="Times New Roman" pitchFamily="18" charset="0"/>
                <a:cs typeface="Times New Roman" pitchFamily="18" charset="0"/>
              </a:rPr>
              <a:t>, nel senso che al dovere statale di istituire, su tutto il territorio nazionale, scuole di ogni ordine e grado, fa fronte un </a:t>
            </a:r>
            <a:r>
              <a:rPr lang="it-IT" sz="5600" i="1" dirty="0" smtClean="0">
                <a:solidFill>
                  <a:srgbClr val="000000"/>
                </a:solidFill>
                <a:ea typeface="Times New Roman" pitchFamily="18" charset="0"/>
                <a:cs typeface="Times New Roman" pitchFamily="18" charset="0"/>
              </a:rPr>
              <a:t>diritto civico </a:t>
            </a:r>
            <a:r>
              <a:rPr lang="it-IT" sz="5600" dirty="0" smtClean="0">
                <a:solidFill>
                  <a:srgbClr val="000000"/>
                </a:solidFill>
                <a:ea typeface="Times New Roman" pitchFamily="18" charset="0"/>
                <a:cs typeface="Times New Roman" pitchFamily="18" charset="0"/>
              </a:rPr>
              <a:t>dei cittadini da intendersi come diritto ad una prestazione: il </a:t>
            </a:r>
            <a:r>
              <a:rPr lang="it-IT" sz="5600" i="1" dirty="0" smtClean="0">
                <a:solidFill>
                  <a:srgbClr val="000000"/>
                </a:solidFill>
                <a:ea typeface="Times New Roman" pitchFamily="18" charset="0"/>
                <a:cs typeface="Times New Roman" pitchFamily="18" charset="0"/>
              </a:rPr>
              <a:t>diritto di accedere liberamente al sistema scolastico</a:t>
            </a:r>
            <a:r>
              <a:rPr lang="it-IT" sz="5600" dirty="0" smtClean="0">
                <a:solidFill>
                  <a:srgbClr val="000000"/>
                </a:solidFill>
                <a:ea typeface="Times New Roman" pitchFamily="18" charset="0"/>
                <a:cs typeface="Times New Roman" pitchFamily="18" charset="0"/>
              </a:rPr>
              <a:t>, infatti l’art. 34 recita: "La scuola è aperta a tutti".</a:t>
            </a:r>
            <a:endParaRPr lang="it-IT" sz="5600" dirty="0" smtClean="0">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ea typeface="Times New Roman" pitchFamily="18" charset="0"/>
                <a:cs typeface="Times New Roman" pitchFamily="18" charset="0"/>
              </a:rPr>
              <a:t>I principi costituzionali in materia scolastica tracciano le linee portanti di una scuola che, qualunque ne sia la forma — pubblica o privata — si assume il compito di accompagnare lo studente nelle tappe fondamentali del suo percorso formativo e consentire, così, il pieno dispiegamento della sua personalità individuale e sociale.</a:t>
            </a:r>
            <a:endParaRPr lang="it-IT" sz="5600" dirty="0" smtClean="0">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ea typeface="Times New Roman" pitchFamily="18" charset="0"/>
                <a:cs typeface="Times New Roman" pitchFamily="18" charset="0"/>
              </a:rPr>
              <a:t>Più precisamente è da rilevare che la formazione scolastica non è certo fine a sé stessa, mirando a consentire il perfetto ed armonioso integrarsi dell’individuo nella comunità sociale, tanto che può parlarsi di una </a:t>
            </a:r>
            <a:r>
              <a:rPr lang="it-IT" sz="5600" i="1" dirty="0" smtClean="0">
                <a:solidFill>
                  <a:srgbClr val="000000"/>
                </a:solidFill>
                <a:ea typeface="Times New Roman" pitchFamily="18" charset="0"/>
                <a:cs typeface="Times New Roman" pitchFamily="18" charset="0"/>
              </a:rPr>
              <a:t>formazione integrale </a:t>
            </a:r>
            <a:r>
              <a:rPr lang="it-IT" sz="5600" dirty="0" smtClean="0">
                <a:solidFill>
                  <a:srgbClr val="000000"/>
                </a:solidFill>
                <a:ea typeface="Times New Roman" pitchFamily="18" charset="0"/>
                <a:cs typeface="Times New Roman" pitchFamily="18" charset="0"/>
              </a:rPr>
              <a:t>della persona umana.</a:t>
            </a:r>
            <a:endParaRPr lang="it-IT" sz="5600" dirty="0" smtClean="0">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ea typeface="Times New Roman" pitchFamily="18" charset="0"/>
                <a:cs typeface="Times New Roman" pitchFamily="18" charset="0"/>
              </a:rPr>
              <a:t>Scuola e società conducono, perciò, un’</a:t>
            </a:r>
            <a:r>
              <a:rPr lang="it-IT" sz="5600" i="1" dirty="0" smtClean="0">
                <a:solidFill>
                  <a:srgbClr val="000000"/>
                </a:solidFill>
                <a:ea typeface="Times New Roman" pitchFamily="18" charset="0"/>
                <a:cs typeface="Times New Roman" pitchFamily="18" charset="0"/>
              </a:rPr>
              <a:t>azione sinergica </a:t>
            </a:r>
            <a:r>
              <a:rPr lang="it-IT" sz="5600" dirty="0" smtClean="0">
                <a:solidFill>
                  <a:srgbClr val="000000"/>
                </a:solidFill>
                <a:ea typeface="Times New Roman" pitchFamily="18" charset="0"/>
                <a:cs typeface="Times New Roman" pitchFamily="18" charset="0"/>
              </a:rPr>
              <a:t>in tal senso, interagendo a diversi livelli.</a:t>
            </a:r>
            <a:endParaRPr lang="it-IT" sz="5600" dirty="0" smtClean="0">
              <a:cs typeface="Arial" pitchFamily="34" charset="0"/>
            </a:endParaRPr>
          </a:p>
          <a:p>
            <a:pPr marL="0" lvl="0" indent="0" algn="just" eaLnBrk="0" fontAlgn="base" hangingPunct="0">
              <a:lnSpc>
                <a:spcPct val="120000"/>
              </a:lnSpc>
              <a:spcBef>
                <a:spcPct val="0"/>
              </a:spcBef>
              <a:spcAft>
                <a:spcPct val="0"/>
              </a:spcAft>
              <a:buNone/>
            </a:pPr>
            <a:r>
              <a:rPr lang="it-IT" sz="5600" dirty="0" smtClean="0">
                <a:solidFill>
                  <a:srgbClr val="000000"/>
                </a:solidFill>
                <a:ea typeface="Times New Roman" pitchFamily="18" charset="0"/>
                <a:cs typeface="Times New Roman" pitchFamily="18" charset="0"/>
              </a:rPr>
              <a:t>È questo il senso della </a:t>
            </a:r>
            <a:r>
              <a:rPr lang="it-IT" sz="5600" b="1" dirty="0" smtClean="0">
                <a:solidFill>
                  <a:srgbClr val="000000"/>
                </a:solidFill>
                <a:ea typeface="Times New Roman" pitchFamily="18" charset="0"/>
                <a:cs typeface="Times New Roman" pitchFamily="18" charset="0"/>
              </a:rPr>
              <a:t>partecipazione democratica </a:t>
            </a:r>
            <a:r>
              <a:rPr lang="it-IT" sz="5600" dirty="0" smtClean="0">
                <a:solidFill>
                  <a:srgbClr val="000000"/>
                </a:solidFill>
                <a:ea typeface="Times New Roman" pitchFamily="18" charset="0"/>
                <a:cs typeface="Times New Roman" pitchFamily="18" charset="0"/>
              </a:rPr>
              <a:t>che, a partire dai decreti delegati del ’74 fino al Testo unico delle disposizioni legislative vigenti in materia scolastica (</a:t>
            </a:r>
            <a:r>
              <a:rPr lang="it-IT" sz="5600" dirty="0" err="1" smtClean="0">
                <a:solidFill>
                  <a:srgbClr val="000000"/>
                </a:solidFill>
                <a:ea typeface="Times New Roman" pitchFamily="18" charset="0"/>
                <a:cs typeface="Times New Roman" pitchFamily="18" charset="0"/>
              </a:rPr>
              <a:t>D.Lgs.</a:t>
            </a:r>
            <a:r>
              <a:rPr lang="it-IT" sz="5600" dirty="0" smtClean="0">
                <a:solidFill>
                  <a:srgbClr val="000000"/>
                </a:solidFill>
                <a:ea typeface="Times New Roman" pitchFamily="18" charset="0"/>
                <a:cs typeface="Times New Roman" pitchFamily="18" charset="0"/>
              </a:rPr>
              <a:t> 297/94), viene introdotta come </a:t>
            </a:r>
            <a:r>
              <a:rPr lang="it-IT" sz="5600" i="1" dirty="0" smtClean="0">
                <a:solidFill>
                  <a:srgbClr val="000000"/>
                </a:solidFill>
                <a:ea typeface="Times New Roman" pitchFamily="18" charset="0"/>
                <a:cs typeface="Times New Roman" pitchFamily="18" charset="0"/>
              </a:rPr>
              <a:t>strumento di interazione </a:t>
            </a:r>
            <a:r>
              <a:rPr lang="it-IT" sz="5600" dirty="0" smtClean="0">
                <a:solidFill>
                  <a:srgbClr val="000000"/>
                </a:solidFill>
                <a:ea typeface="Times New Roman" pitchFamily="18" charset="0"/>
                <a:cs typeface="Times New Roman" pitchFamily="18" charset="0"/>
              </a:rPr>
              <a:t>volto a consentire il coinvolgimento delle forze sociali, delle comunità locali e degli interessati (studenti e genitori) ai problemi della scuola, e viceversa l’approfondimento dei problemi della società in funzione della formazione culturale e civile degli studenti.</a:t>
            </a:r>
          </a:p>
        </p:txBody>
      </p:sp>
      <p:pic>
        <p:nvPicPr>
          <p:cNvPr id="5" name="Immagine 4" descr="A00172125.JPG"/>
          <p:cNvPicPr>
            <a:picLocks noChangeAspect="1"/>
          </p:cNvPicPr>
          <p:nvPr/>
        </p:nvPicPr>
        <p:blipFill>
          <a:blip r:embed="rId2" cstate="print">
            <a:lum bright="10000"/>
          </a:blip>
          <a:stretch>
            <a:fillRect/>
          </a:stretch>
        </p:blipFill>
        <p:spPr>
          <a:xfrm>
            <a:off x="3347864" y="260648"/>
            <a:ext cx="2578576" cy="1844824"/>
          </a:xfrm>
          <a:prstGeom prst="rect">
            <a:avLst/>
          </a:prstGeom>
          <a:ln>
            <a:noFill/>
          </a:ln>
          <a:effectLst>
            <a:softEdge rad="112500"/>
          </a:effectLst>
        </p:spPr>
      </p:pic>
      <p:pic>
        <p:nvPicPr>
          <p:cNvPr id="6" name="Immagine 5" descr="costfirme.jpg"/>
          <p:cNvPicPr>
            <a:picLocks noChangeAspect="1"/>
          </p:cNvPicPr>
          <p:nvPr/>
        </p:nvPicPr>
        <p:blipFill>
          <a:blip r:embed="rId3" cstate="print"/>
          <a:stretch>
            <a:fillRect/>
          </a:stretch>
        </p:blipFill>
        <p:spPr>
          <a:xfrm>
            <a:off x="539552" y="260648"/>
            <a:ext cx="2748945" cy="1823467"/>
          </a:xfrm>
          <a:prstGeom prst="rect">
            <a:avLst/>
          </a:prstGeom>
          <a:ln>
            <a:noFill/>
          </a:ln>
          <a:effectLst>
            <a:outerShdw blurRad="292100" dist="139700" dir="2700000" algn="tl" rotWithShape="0">
              <a:srgbClr val="333333">
                <a:alpha val="65000"/>
              </a:srgbClr>
            </a:outerShdw>
          </a:effectLst>
        </p:spPr>
      </p:pic>
      <p:pic>
        <p:nvPicPr>
          <p:cNvPr id="7" name="Immagine 6" descr="costituente_approvata_500-e1362479350843.jpg"/>
          <p:cNvPicPr>
            <a:picLocks noChangeAspect="1"/>
          </p:cNvPicPr>
          <p:nvPr/>
        </p:nvPicPr>
        <p:blipFill>
          <a:blip r:embed="rId4" cstate="print"/>
          <a:stretch>
            <a:fillRect/>
          </a:stretch>
        </p:blipFill>
        <p:spPr>
          <a:xfrm>
            <a:off x="5940152" y="260648"/>
            <a:ext cx="2736304"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332656"/>
            <a:ext cx="8229600" cy="4525963"/>
          </a:xfrm>
        </p:spPr>
        <p:txBody>
          <a:bodyPr>
            <a:normAutofit fontScale="40000" lnSpcReduction="20000"/>
          </a:bodyPr>
          <a:lstStyle/>
          <a:p>
            <a:pPr algn="just">
              <a:lnSpc>
                <a:spcPct val="120000"/>
              </a:lnSpc>
              <a:buNone/>
            </a:pPr>
            <a:r>
              <a:rPr lang="it-IT" sz="3400" dirty="0" smtClean="0"/>
              <a:t>Nel primo dopoguerra, vari provvedimenti modificarono il settore del diritto allo studio,  ma solo con la legge 80/1963 e la 162/1969 "vennero introdotte nell'ordinamento una serie di innovazioni che resero più conformi al dettato costituzionale le politiche sul diritto allo studio </a:t>
            </a:r>
            <a:r>
              <a:rPr lang="it-IT" sz="3400" smtClean="0"/>
              <a:t>universitario.</a:t>
            </a:r>
            <a:endParaRPr lang="it-IT" sz="3400" dirty="0" smtClean="0"/>
          </a:p>
          <a:p>
            <a:pPr algn="just" fontAlgn="base">
              <a:lnSpc>
                <a:spcPct val="120000"/>
              </a:lnSpc>
              <a:buNone/>
            </a:pPr>
            <a:r>
              <a:rPr lang="it-IT" sz="3400" dirty="0" smtClean="0"/>
              <a:t>Anche negli ultimi anni sono state introdotte riforme riguardanti:</a:t>
            </a:r>
          </a:p>
          <a:p>
            <a:pPr algn="just" fontAlgn="base">
              <a:lnSpc>
                <a:spcPct val="120000"/>
              </a:lnSpc>
              <a:buFontTx/>
              <a:buChar char="-"/>
            </a:pPr>
            <a:r>
              <a:rPr lang="it-IT" sz="3400" b="1" dirty="0" smtClean="0"/>
              <a:t>l’obbligo formativo</a:t>
            </a:r>
            <a:r>
              <a:rPr lang="it-IT" sz="3400" dirty="0" smtClean="0"/>
              <a:t>, ovvero l’obbligo di frequentare attività formative fino al diciottesimo anno d’età in sistemi di istruzione scolastica, formazione professionale o esercizio dell’apprendistato; </a:t>
            </a:r>
          </a:p>
          <a:p>
            <a:pPr algn="just" fontAlgn="base">
              <a:lnSpc>
                <a:spcPct val="120000"/>
              </a:lnSpc>
              <a:buFontTx/>
              <a:buChar char="-"/>
            </a:pPr>
            <a:r>
              <a:rPr lang="it-IT" sz="3400" b="1" dirty="0" smtClean="0"/>
              <a:t>l’obbligo scolastico</a:t>
            </a:r>
            <a:r>
              <a:rPr lang="it-IT" sz="3400" dirty="0" smtClean="0"/>
              <a:t>, ovvero l’obbligo di frequentare la scuola per dieci anni fino al compimento del sedicesimo anno d’età;</a:t>
            </a:r>
          </a:p>
          <a:p>
            <a:pPr algn="just" fontAlgn="base">
              <a:lnSpc>
                <a:spcPct val="120000"/>
              </a:lnSpc>
              <a:buFontTx/>
              <a:buChar char="-"/>
            </a:pPr>
            <a:r>
              <a:rPr lang="it-IT" sz="3400" b="1" dirty="0" smtClean="0"/>
              <a:t>l’articolazione degli studi </a:t>
            </a:r>
            <a:r>
              <a:rPr lang="it-IT" sz="3400" dirty="0" smtClean="0"/>
              <a:t>in scuola dell’infanzia, primo ciclo e secondo ciclo (riforma Moratti e riforma Gelmini).  </a:t>
            </a:r>
          </a:p>
          <a:p>
            <a:pPr algn="just">
              <a:lnSpc>
                <a:spcPct val="120000"/>
              </a:lnSpc>
              <a:buNone/>
            </a:pPr>
            <a:r>
              <a:rPr lang="it-IT" sz="3400" dirty="0" smtClean="0"/>
              <a:t>	</a:t>
            </a:r>
          </a:p>
          <a:p>
            <a:pPr algn="just">
              <a:lnSpc>
                <a:spcPct val="120000"/>
              </a:lnSpc>
              <a:buNone/>
            </a:pPr>
            <a:r>
              <a:rPr lang="it-IT" sz="3400" dirty="0" smtClean="0"/>
              <a:t>	La scuola è frequentata da </a:t>
            </a:r>
            <a:r>
              <a:rPr lang="it-IT" sz="3400" b="1" dirty="0" smtClean="0"/>
              <a:t>alunni</a:t>
            </a:r>
            <a:r>
              <a:rPr lang="it-IT" sz="3400" dirty="0" smtClean="0"/>
              <a:t>, i quali </a:t>
            </a:r>
            <a:r>
              <a:rPr lang="it-IT" sz="3400" b="1" dirty="0" smtClean="0"/>
              <a:t>hanno dei diritti ma hanno anche dei doveri</a:t>
            </a:r>
            <a:r>
              <a:rPr lang="it-IT" sz="3400" dirty="0" smtClean="0"/>
              <a:t>, come rispettare i compagni e il personale che lavora nella scuola. Nello Statuto delle studentesse e degli studenti ci sono altri diritti e libertà di cui godono gli studenti come il diritto all’apprendimento, il diritto al riconoscimento dell’identità personale (insegnamento delle differenze etniche, sociali ecc.), il diritto di manifestare le proprie idee, pensieri e opinioni; il diritto a una giusta e trasparente valutazione.</a:t>
            </a:r>
          </a:p>
          <a:p>
            <a:endParaRPr lang="it-IT" dirty="0" smtClean="0"/>
          </a:p>
          <a:p>
            <a:pPr>
              <a:buNone/>
            </a:pPr>
            <a:r>
              <a:rPr lang="it-IT" dirty="0" smtClean="0"/>
              <a:t>Video sugli articoli 33-34:</a:t>
            </a:r>
            <a:endParaRPr lang="it-IT" dirty="0"/>
          </a:p>
        </p:txBody>
      </p:sp>
      <p:sp>
        <p:nvSpPr>
          <p:cNvPr id="4" name="Rettangolo 3"/>
          <p:cNvSpPr/>
          <p:nvPr/>
        </p:nvSpPr>
        <p:spPr>
          <a:xfrm>
            <a:off x="611560" y="4509120"/>
            <a:ext cx="4968552" cy="369332"/>
          </a:xfrm>
          <a:prstGeom prst="rect">
            <a:avLst/>
          </a:prstGeom>
        </p:spPr>
        <p:txBody>
          <a:bodyPr wrap="square">
            <a:spAutoFit/>
          </a:bodyPr>
          <a:lstStyle/>
          <a:p>
            <a:r>
              <a:rPr lang="it-IT" dirty="0" smtClean="0">
                <a:hlinkClick r:id="rId2"/>
              </a:rPr>
              <a:t>https://www.youtube.com/watch?v=LRTOVj3JSAg</a:t>
            </a:r>
            <a:r>
              <a:rPr lang="it-IT" dirty="0" smtClean="0"/>
              <a:t> </a:t>
            </a:r>
            <a:endParaRPr lang="it-IT" dirty="0"/>
          </a:p>
        </p:txBody>
      </p:sp>
      <p:sp>
        <p:nvSpPr>
          <p:cNvPr id="5" name="Rettangolo 4"/>
          <p:cNvSpPr/>
          <p:nvPr/>
        </p:nvSpPr>
        <p:spPr>
          <a:xfrm>
            <a:off x="539552" y="4581128"/>
            <a:ext cx="5328592" cy="646331"/>
          </a:xfrm>
          <a:prstGeom prst="rect">
            <a:avLst/>
          </a:prstGeom>
        </p:spPr>
        <p:txBody>
          <a:bodyPr wrap="square">
            <a:spAutoFit/>
          </a:bodyPr>
          <a:lstStyle/>
          <a:p>
            <a:endParaRPr lang="it-IT" dirty="0" smtClean="0">
              <a:hlinkClick r:id="rId3"/>
            </a:endParaRPr>
          </a:p>
          <a:p>
            <a:r>
              <a:rPr lang="it-IT" dirty="0" smtClean="0">
                <a:hlinkClick r:id="rId3"/>
              </a:rPr>
              <a:t>  https://www.youtube.com/watch?v=k6oU8XUq7j0</a:t>
            </a:r>
            <a:r>
              <a:rPr lang="it-IT" dirty="0" smtClean="0"/>
              <a:t> </a:t>
            </a:r>
            <a:endParaRPr lang="it-IT" dirty="0"/>
          </a:p>
        </p:txBody>
      </p:sp>
      <p:pic>
        <p:nvPicPr>
          <p:cNvPr id="7" name="Immagine 6" descr="costituzione (1).jpg"/>
          <p:cNvPicPr>
            <a:picLocks noChangeAspect="1"/>
          </p:cNvPicPr>
          <p:nvPr/>
        </p:nvPicPr>
        <p:blipFill>
          <a:blip r:embed="rId4" cstate="print"/>
          <a:stretch>
            <a:fillRect/>
          </a:stretch>
        </p:blipFill>
        <p:spPr>
          <a:xfrm>
            <a:off x="7020272" y="4509120"/>
            <a:ext cx="1872208" cy="2162186"/>
          </a:xfrm>
          <a:prstGeom prst="rect">
            <a:avLst/>
          </a:prstGeom>
        </p:spPr>
      </p:pic>
      <p:pic>
        <p:nvPicPr>
          <p:cNvPr id="9" name="Immagine 8" descr="costituzione.jpg"/>
          <p:cNvPicPr>
            <a:picLocks noChangeAspect="1"/>
          </p:cNvPicPr>
          <p:nvPr/>
        </p:nvPicPr>
        <p:blipFill>
          <a:blip r:embed="rId5" cstate="print"/>
          <a:stretch>
            <a:fillRect/>
          </a:stretch>
        </p:blipFill>
        <p:spPr>
          <a:xfrm>
            <a:off x="3707904" y="5301208"/>
            <a:ext cx="2952328" cy="1412776"/>
          </a:xfrm>
          <a:prstGeom prst="rect">
            <a:avLst/>
          </a:prstGeom>
        </p:spPr>
      </p:pic>
      <p:pic>
        <p:nvPicPr>
          <p:cNvPr id="11" name="Immagine 10" descr="Costituzione-italiana-testo-originale-in-teca.jpg"/>
          <p:cNvPicPr>
            <a:picLocks noChangeAspect="1"/>
          </p:cNvPicPr>
          <p:nvPr/>
        </p:nvPicPr>
        <p:blipFill>
          <a:blip r:embed="rId6" cstate="print"/>
          <a:stretch>
            <a:fillRect/>
          </a:stretch>
        </p:blipFill>
        <p:spPr>
          <a:xfrm>
            <a:off x="1043608" y="5283206"/>
            <a:ext cx="2160240" cy="1404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amond(i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amond(in)">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diamond(in)">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fontScale="90000"/>
          </a:bodyPr>
          <a:lstStyle/>
          <a:p>
            <a:r>
              <a:rPr lang="it-IT" dirty="0" smtClean="0">
                <a:solidFill>
                  <a:srgbClr val="FF0000"/>
                </a:solidFill>
                <a:latin typeface="Algerian" pitchFamily="82" charset="0"/>
              </a:rPr>
              <a:t>RAPPORTI ETICO-SOCIALI</a:t>
            </a:r>
            <a:r>
              <a:rPr lang="it-IT" dirty="0" smtClean="0"/>
              <a:t/>
            </a:r>
            <a:br>
              <a:rPr lang="it-IT" dirty="0" smtClean="0"/>
            </a:br>
            <a:endParaRPr lang="it-IT" dirty="0"/>
          </a:p>
        </p:txBody>
      </p:sp>
      <p:sp>
        <p:nvSpPr>
          <p:cNvPr id="4" name="Rettangolo 3"/>
          <p:cNvSpPr/>
          <p:nvPr/>
        </p:nvSpPr>
        <p:spPr>
          <a:xfrm>
            <a:off x="3059832" y="764704"/>
            <a:ext cx="295232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COSTITUZIONE:</a:t>
            </a:r>
            <a:r>
              <a:rPr lang="it-IT" dirty="0" smtClean="0">
                <a:solidFill>
                  <a:schemeClr val="tx1"/>
                </a:solidFill>
              </a:rPr>
              <a:t> è la legge fondamentale dello Stato, è formata da 139 articoli</a:t>
            </a:r>
            <a:endParaRPr lang="it-IT" dirty="0">
              <a:solidFill>
                <a:schemeClr val="tx1"/>
              </a:solidFill>
            </a:endParaRPr>
          </a:p>
        </p:txBody>
      </p:sp>
      <p:cxnSp>
        <p:nvCxnSpPr>
          <p:cNvPr id="6" name="Connettore 2 5"/>
          <p:cNvCxnSpPr/>
          <p:nvPr/>
        </p:nvCxnSpPr>
        <p:spPr>
          <a:xfrm flipH="1">
            <a:off x="1547664" y="1556792"/>
            <a:ext cx="151216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3419872" y="1556792"/>
            <a:ext cx="216024"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076056" y="1628800"/>
            <a:ext cx="288032" cy="604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5940152" y="1556792"/>
            <a:ext cx="158417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ttangolo arrotondato 16"/>
          <p:cNvSpPr/>
          <p:nvPr/>
        </p:nvSpPr>
        <p:spPr>
          <a:xfrm>
            <a:off x="251520" y="2780928"/>
            <a:ext cx="1800200"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PRINCIPI FONDAMENTALI</a:t>
            </a:r>
            <a:endParaRPr lang="it-IT" b="1" dirty="0">
              <a:solidFill>
                <a:schemeClr val="tx1"/>
              </a:solidFill>
            </a:endParaRPr>
          </a:p>
        </p:txBody>
      </p:sp>
      <p:sp>
        <p:nvSpPr>
          <p:cNvPr id="18" name="Rettangolo arrotondato 17"/>
          <p:cNvSpPr/>
          <p:nvPr/>
        </p:nvSpPr>
        <p:spPr>
          <a:xfrm>
            <a:off x="7164288" y="2564904"/>
            <a:ext cx="1979712"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7236296" y="2564904"/>
            <a:ext cx="1621149" cy="923330"/>
          </a:xfrm>
          <a:prstGeom prst="rect">
            <a:avLst/>
          </a:prstGeom>
          <a:noFill/>
        </p:spPr>
        <p:txBody>
          <a:bodyPr wrap="none" rtlCol="0">
            <a:spAutoFit/>
          </a:bodyPr>
          <a:lstStyle/>
          <a:p>
            <a:r>
              <a:rPr lang="it-IT" b="1" dirty="0" smtClean="0"/>
              <a:t>DISPOSIZIONI </a:t>
            </a:r>
          </a:p>
          <a:p>
            <a:r>
              <a:rPr lang="it-IT" b="1" dirty="0" smtClean="0"/>
              <a:t>TRANSITORIE E</a:t>
            </a:r>
          </a:p>
          <a:p>
            <a:r>
              <a:rPr lang="it-IT" b="1" dirty="0" smtClean="0"/>
              <a:t> FINALI</a:t>
            </a:r>
            <a:endParaRPr lang="it-IT" b="1" dirty="0"/>
          </a:p>
        </p:txBody>
      </p:sp>
      <p:sp>
        <p:nvSpPr>
          <p:cNvPr id="20" name="Rettangolo arrotondato 19"/>
          <p:cNvSpPr/>
          <p:nvPr/>
        </p:nvSpPr>
        <p:spPr>
          <a:xfrm>
            <a:off x="4860032" y="2348880"/>
            <a:ext cx="187220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PARTE SECONDA</a:t>
            </a:r>
            <a:endParaRPr lang="it-IT" b="1" dirty="0"/>
          </a:p>
        </p:txBody>
      </p:sp>
      <p:sp>
        <p:nvSpPr>
          <p:cNvPr id="21" name="Rettangolo arrotondato 20"/>
          <p:cNvSpPr/>
          <p:nvPr/>
        </p:nvSpPr>
        <p:spPr>
          <a:xfrm>
            <a:off x="2411760" y="3212976"/>
            <a:ext cx="1728192"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P</a:t>
            </a:r>
            <a:r>
              <a:rPr lang="it-IT" b="1" dirty="0" smtClean="0">
                <a:solidFill>
                  <a:schemeClr val="tx1"/>
                </a:solidFill>
              </a:rPr>
              <a:t>PARTE PRIMA</a:t>
            </a:r>
            <a:endParaRPr lang="it-IT" b="1" dirty="0"/>
          </a:p>
        </p:txBody>
      </p:sp>
      <p:cxnSp>
        <p:nvCxnSpPr>
          <p:cNvPr id="23" name="Connettore 2 22"/>
          <p:cNvCxnSpPr>
            <a:stCxn id="21" idx="3"/>
          </p:cNvCxnSpPr>
          <p:nvPr/>
        </p:nvCxnSpPr>
        <p:spPr>
          <a:xfrm>
            <a:off x="4139952" y="3356992"/>
            <a:ext cx="115212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2483768" y="479715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a:off x="1475656" y="3501008"/>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ttangolo arrotondato 27"/>
          <p:cNvSpPr/>
          <p:nvPr/>
        </p:nvSpPr>
        <p:spPr>
          <a:xfrm>
            <a:off x="5364088" y="3573016"/>
            <a:ext cx="223224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p:cNvSpPr txBox="1"/>
          <p:nvPr/>
        </p:nvSpPr>
        <p:spPr>
          <a:xfrm>
            <a:off x="5364088" y="3573016"/>
            <a:ext cx="2328138" cy="646331"/>
          </a:xfrm>
          <a:prstGeom prst="rect">
            <a:avLst/>
          </a:prstGeom>
          <a:noFill/>
        </p:spPr>
        <p:txBody>
          <a:bodyPr wrap="none" rtlCol="0">
            <a:spAutoFit/>
          </a:bodyPr>
          <a:lstStyle/>
          <a:p>
            <a:r>
              <a:rPr lang="it-IT" dirty="0" smtClean="0"/>
              <a:t>Si occupa dei diritti e </a:t>
            </a:r>
          </a:p>
          <a:p>
            <a:r>
              <a:rPr lang="it-IT" dirty="0" smtClean="0"/>
              <a:t>dei doveri dei cittadini </a:t>
            </a:r>
            <a:endParaRPr lang="it-IT" dirty="0"/>
          </a:p>
        </p:txBody>
      </p:sp>
      <p:sp>
        <p:nvSpPr>
          <p:cNvPr id="31" name="Rettangolo arrotondato 30"/>
          <p:cNvSpPr/>
          <p:nvPr/>
        </p:nvSpPr>
        <p:spPr>
          <a:xfrm>
            <a:off x="611560" y="4149080"/>
            <a:ext cx="187220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539552" y="4149080"/>
            <a:ext cx="1905843" cy="923330"/>
          </a:xfrm>
          <a:prstGeom prst="rect">
            <a:avLst/>
          </a:prstGeom>
          <a:noFill/>
        </p:spPr>
        <p:txBody>
          <a:bodyPr wrap="none" rtlCol="0">
            <a:spAutoFit/>
          </a:bodyPr>
          <a:lstStyle/>
          <a:p>
            <a:r>
              <a:rPr lang="it-IT" dirty="0" smtClean="0"/>
              <a:t>Si divide in 6 titoli</a:t>
            </a:r>
          </a:p>
          <a:p>
            <a:r>
              <a:rPr lang="it-IT" dirty="0" smtClean="0"/>
              <a:t> tra cui i rapporti</a:t>
            </a:r>
          </a:p>
          <a:p>
            <a:r>
              <a:rPr lang="it-IT" dirty="0" smtClean="0"/>
              <a:t> ETICO SOCIALI</a:t>
            </a:r>
            <a:endParaRPr lang="it-IT" dirty="0"/>
          </a:p>
        </p:txBody>
      </p:sp>
      <p:sp>
        <p:nvSpPr>
          <p:cNvPr id="35" name="Ovale 34"/>
          <p:cNvSpPr/>
          <p:nvPr/>
        </p:nvSpPr>
        <p:spPr>
          <a:xfrm>
            <a:off x="3491880" y="4365104"/>
            <a:ext cx="208823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3635896" y="4437112"/>
            <a:ext cx="1774140" cy="646331"/>
          </a:xfrm>
          <a:prstGeom prst="rect">
            <a:avLst/>
          </a:prstGeom>
          <a:noFill/>
        </p:spPr>
        <p:txBody>
          <a:bodyPr wrap="none" rtlCol="0">
            <a:spAutoFit/>
          </a:bodyPr>
          <a:lstStyle/>
          <a:p>
            <a:r>
              <a:rPr lang="it-IT" b="1" dirty="0" smtClean="0"/>
              <a:t>RAPPORTI ETICO</a:t>
            </a:r>
          </a:p>
          <a:p>
            <a:r>
              <a:rPr lang="it-IT" b="1" dirty="0" smtClean="0"/>
              <a:t>        SOCIALI</a:t>
            </a:r>
            <a:endParaRPr lang="it-IT" b="1" dirty="0"/>
          </a:p>
        </p:txBody>
      </p:sp>
      <p:cxnSp>
        <p:nvCxnSpPr>
          <p:cNvPr id="39" name="Connettore 2 38"/>
          <p:cNvCxnSpPr/>
          <p:nvPr/>
        </p:nvCxnSpPr>
        <p:spPr>
          <a:xfrm flipH="1">
            <a:off x="2915816" y="5085184"/>
            <a:ext cx="79208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a:off x="4355976" y="51571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a:off x="5580112" y="4941168"/>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ttangolo arrotondato 43"/>
          <p:cNvSpPr/>
          <p:nvPr/>
        </p:nvSpPr>
        <p:spPr>
          <a:xfrm>
            <a:off x="2051720" y="5445224"/>
            <a:ext cx="1224136"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arrotondato 44"/>
          <p:cNvSpPr/>
          <p:nvPr/>
        </p:nvSpPr>
        <p:spPr>
          <a:xfrm>
            <a:off x="3635896" y="5733256"/>
            <a:ext cx="1800200"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arrotondato 45"/>
          <p:cNvSpPr/>
          <p:nvPr/>
        </p:nvSpPr>
        <p:spPr>
          <a:xfrm>
            <a:off x="6300192" y="5229200"/>
            <a:ext cx="1440160"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p:cNvSpPr txBox="1"/>
          <p:nvPr/>
        </p:nvSpPr>
        <p:spPr>
          <a:xfrm>
            <a:off x="2267744" y="5445224"/>
            <a:ext cx="899157" cy="369332"/>
          </a:xfrm>
          <a:prstGeom prst="rect">
            <a:avLst/>
          </a:prstGeom>
          <a:noFill/>
        </p:spPr>
        <p:txBody>
          <a:bodyPr wrap="none" rtlCol="0">
            <a:spAutoFit/>
          </a:bodyPr>
          <a:lstStyle/>
          <a:p>
            <a:r>
              <a:rPr lang="it-IT" b="1" dirty="0" smtClean="0"/>
              <a:t>SALUTE</a:t>
            </a:r>
            <a:endParaRPr lang="it-IT" b="1" dirty="0"/>
          </a:p>
        </p:txBody>
      </p:sp>
      <p:sp>
        <p:nvSpPr>
          <p:cNvPr id="48" name="CasellaDiTesto 47"/>
          <p:cNvSpPr txBox="1"/>
          <p:nvPr/>
        </p:nvSpPr>
        <p:spPr>
          <a:xfrm>
            <a:off x="3779912" y="5733256"/>
            <a:ext cx="1338187" cy="369332"/>
          </a:xfrm>
          <a:prstGeom prst="rect">
            <a:avLst/>
          </a:prstGeom>
          <a:noFill/>
        </p:spPr>
        <p:txBody>
          <a:bodyPr wrap="none" rtlCol="0">
            <a:spAutoFit/>
          </a:bodyPr>
          <a:lstStyle/>
          <a:p>
            <a:r>
              <a:rPr lang="it-IT" b="1" dirty="0" smtClean="0"/>
              <a:t>ISTRUZIONE</a:t>
            </a:r>
            <a:endParaRPr lang="it-IT" b="1" dirty="0"/>
          </a:p>
        </p:txBody>
      </p:sp>
      <p:sp>
        <p:nvSpPr>
          <p:cNvPr id="49" name="CasellaDiTesto 48"/>
          <p:cNvSpPr txBox="1"/>
          <p:nvPr/>
        </p:nvSpPr>
        <p:spPr>
          <a:xfrm>
            <a:off x="6516216" y="5229200"/>
            <a:ext cx="1125373" cy="369332"/>
          </a:xfrm>
          <a:prstGeom prst="rect">
            <a:avLst/>
          </a:prstGeom>
          <a:noFill/>
        </p:spPr>
        <p:txBody>
          <a:bodyPr wrap="none" rtlCol="0">
            <a:spAutoFit/>
          </a:bodyPr>
          <a:lstStyle/>
          <a:p>
            <a:r>
              <a:rPr lang="it-IT" b="1" dirty="0" smtClean="0"/>
              <a:t>FAMIGLIA</a:t>
            </a:r>
            <a:endParaRPr lang="it-IT" b="1" dirty="0"/>
          </a:p>
        </p:txBody>
      </p:sp>
      <p:pic>
        <p:nvPicPr>
          <p:cNvPr id="54" name="Segnaposto contenuto 53" descr="famiglia.jpg"/>
          <p:cNvPicPr>
            <a:picLocks noGrp="1" noChangeAspect="1"/>
          </p:cNvPicPr>
          <p:nvPr>
            <p:ph idx="1"/>
          </p:nvPr>
        </p:nvPicPr>
        <p:blipFill>
          <a:blip r:embed="rId2" cstate="print"/>
          <a:stretch>
            <a:fillRect/>
          </a:stretch>
        </p:blipFill>
        <p:spPr>
          <a:xfrm>
            <a:off x="7452320" y="5591029"/>
            <a:ext cx="1691680" cy="1266971"/>
          </a:xfrm>
          <a:prstGeom prst="rect">
            <a:avLst/>
          </a:prstGeom>
          <a:ln>
            <a:noFill/>
          </a:ln>
          <a:effectLst>
            <a:softEdge rad="112500"/>
          </a:effectLst>
        </p:spPr>
      </p:pic>
      <p:pic>
        <p:nvPicPr>
          <p:cNvPr id="1028" name="Picture 4" descr="Risultati immagini per costituzione italiana"/>
          <p:cNvPicPr>
            <a:picLocks noChangeAspect="1" noChangeArrowheads="1"/>
          </p:cNvPicPr>
          <p:nvPr/>
        </p:nvPicPr>
        <p:blipFill>
          <a:blip r:embed="rId3" cstate="print"/>
          <a:srcRect/>
          <a:stretch>
            <a:fillRect/>
          </a:stretch>
        </p:blipFill>
        <p:spPr bwMode="auto">
          <a:xfrm>
            <a:off x="7055768" y="332656"/>
            <a:ext cx="2088232" cy="1510805"/>
          </a:xfrm>
          <a:prstGeom prst="rect">
            <a:avLst/>
          </a:prstGeom>
          <a:ln>
            <a:noFill/>
          </a:ln>
          <a:effectLst>
            <a:softEdge rad="112500"/>
          </a:effectLst>
        </p:spPr>
      </p:pic>
      <p:pic>
        <p:nvPicPr>
          <p:cNvPr id="55" name="Immagine 54" descr="libri.jpe"/>
          <p:cNvPicPr>
            <a:picLocks noChangeAspect="1"/>
          </p:cNvPicPr>
          <p:nvPr/>
        </p:nvPicPr>
        <p:blipFill>
          <a:blip r:embed="rId4" cstate="print"/>
          <a:stretch>
            <a:fillRect/>
          </a:stretch>
        </p:blipFill>
        <p:spPr>
          <a:xfrm>
            <a:off x="5436097" y="5679922"/>
            <a:ext cx="1152128" cy="1178077"/>
          </a:xfrm>
          <a:prstGeom prst="rect">
            <a:avLst/>
          </a:prstGeom>
          <a:ln>
            <a:noFill/>
          </a:ln>
          <a:effectLst>
            <a:softEdge rad="112500"/>
          </a:effectLst>
        </p:spPr>
      </p:pic>
      <p:pic>
        <p:nvPicPr>
          <p:cNvPr id="56" name="Immagine 55" descr="dottori.jpg"/>
          <p:cNvPicPr>
            <a:picLocks noChangeAspect="1"/>
          </p:cNvPicPr>
          <p:nvPr/>
        </p:nvPicPr>
        <p:blipFill>
          <a:blip r:embed="rId5" cstate="print"/>
          <a:stretch>
            <a:fillRect/>
          </a:stretch>
        </p:blipFill>
        <p:spPr>
          <a:xfrm>
            <a:off x="1043608" y="5764188"/>
            <a:ext cx="1367265" cy="1093812"/>
          </a:xfrm>
          <a:prstGeom prst="rect">
            <a:avLst/>
          </a:prstGeom>
          <a:ln>
            <a:noFill/>
          </a:ln>
          <a:effectLst>
            <a:softEdge rad="112500"/>
          </a:effectLst>
        </p:spPr>
      </p:pic>
      <p:pic>
        <p:nvPicPr>
          <p:cNvPr id="36" name="Immagine 35" descr="images (1).jpe"/>
          <p:cNvPicPr>
            <a:picLocks noChangeAspect="1"/>
          </p:cNvPicPr>
          <p:nvPr/>
        </p:nvPicPr>
        <p:blipFill>
          <a:blip r:embed="rId6" cstate="print"/>
          <a:stretch>
            <a:fillRect/>
          </a:stretch>
        </p:blipFill>
        <p:spPr>
          <a:xfrm>
            <a:off x="179512" y="620688"/>
            <a:ext cx="2191892" cy="14401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amond(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amond(i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amond(i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diamond(in)">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diamond(in)">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 COSTITUZIONE ITALIANA</a:t>
            </a:r>
            <a:br>
              <a:rPr lang="it-IT"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it-IT" dirty="0"/>
          </a:p>
        </p:txBody>
      </p:sp>
      <p:sp>
        <p:nvSpPr>
          <p:cNvPr id="3" name="Segnaposto contenuto 2"/>
          <p:cNvSpPr>
            <a:spLocks noGrp="1"/>
          </p:cNvSpPr>
          <p:nvPr>
            <p:ph idx="1"/>
          </p:nvPr>
        </p:nvSpPr>
        <p:spPr>
          <a:xfrm>
            <a:off x="395536" y="1052736"/>
            <a:ext cx="8229600" cy="4525963"/>
          </a:xfrm>
        </p:spPr>
        <p:txBody>
          <a:bodyPr>
            <a:noAutofit/>
          </a:bodyPr>
          <a:lstStyle/>
          <a:p>
            <a:pPr algn="just">
              <a:buNone/>
            </a:pPr>
            <a:r>
              <a:rPr lang="it-IT" sz="1600" dirty="0" smtClean="0"/>
              <a:t>La costituzione include </a:t>
            </a:r>
            <a:r>
              <a:rPr lang="it-IT" sz="1600" b="1" dirty="0" smtClean="0"/>
              <a:t>le leggi fondamentali dello stato </a:t>
            </a:r>
            <a:r>
              <a:rPr lang="it-IT" sz="1600" dirty="0" smtClean="0"/>
              <a:t>italiano; è composta da 139 articoli più  18  disposizioni transitorie e finali; è divisa in 2 parti, precedute dai principi fondamentali (12 articoli) e seguite dalle disposizioni transitorie e finali.</a:t>
            </a:r>
          </a:p>
          <a:p>
            <a:pPr algn="just">
              <a:buNone/>
            </a:pPr>
            <a:r>
              <a:rPr lang="it-IT" sz="1600" b="1" dirty="0" smtClean="0"/>
              <a:t>PRINCIPI FONDAMENTALI: </a:t>
            </a:r>
            <a:r>
              <a:rPr lang="it-IT" sz="1600" dirty="0" smtClean="0"/>
              <a:t>(art. 1-12) contengono i principi che ispirano tutta la costituzione.</a:t>
            </a:r>
          </a:p>
          <a:p>
            <a:pPr algn="just">
              <a:buNone/>
            </a:pPr>
            <a:r>
              <a:rPr lang="it-IT" sz="1600" dirty="0" smtClean="0"/>
              <a:t>Es. </a:t>
            </a:r>
          </a:p>
          <a:p>
            <a:pPr algn="just">
              <a:buNone/>
            </a:pPr>
            <a:r>
              <a:rPr lang="it-IT" sz="1600" dirty="0" smtClean="0"/>
              <a:t>Principio democratico: già altri tre principi sono tipici degli stati democratici, ma ci sono anche altri elementi a caratterizzarli: la preponderanza di organi elettivi e rappresentativi; il principio di maggioranza ma con tutela delle minoranze (anche politiche); processi decisionali (politici e giudiziari) trasparenti e aperti a tutti; il principio di sovranità popolare.</a:t>
            </a:r>
          </a:p>
          <a:p>
            <a:pPr algn="just">
              <a:buNone/>
            </a:pPr>
            <a:r>
              <a:rPr lang="it-IT" sz="1600" b="1" dirty="0" smtClean="0"/>
              <a:t>PRIMA PARTE:</a:t>
            </a:r>
            <a:r>
              <a:rPr lang="it-IT" sz="1600" dirty="0" smtClean="0"/>
              <a:t> (art. 13-54) comprende i diritti e doveri dei cittadini si divide in 4 titoli : </a:t>
            </a:r>
          </a:p>
          <a:p>
            <a:pPr algn="just"/>
            <a:r>
              <a:rPr lang="it-IT" sz="1600" i="1" dirty="0" smtClean="0"/>
              <a:t>Titolo 1: rapporti civili </a:t>
            </a:r>
          </a:p>
          <a:p>
            <a:pPr algn="just"/>
            <a:r>
              <a:rPr lang="it-IT" sz="1600" i="1" dirty="0" smtClean="0"/>
              <a:t>Titolo 2: rapporti etico- sociali</a:t>
            </a:r>
          </a:p>
          <a:p>
            <a:pPr algn="just"/>
            <a:r>
              <a:rPr lang="it-IT" sz="1600" i="1" dirty="0" smtClean="0"/>
              <a:t>Titolo 3: rapporti economici</a:t>
            </a:r>
          </a:p>
          <a:p>
            <a:pPr algn="just"/>
            <a:r>
              <a:rPr lang="it-IT" sz="1600" i="1" dirty="0" smtClean="0"/>
              <a:t>Titolo 4: rapporti politici</a:t>
            </a:r>
          </a:p>
          <a:p>
            <a:pPr algn="just">
              <a:buNone/>
            </a:pPr>
            <a:r>
              <a:rPr lang="it-IT" sz="1600" dirty="0" smtClean="0"/>
              <a:t> </a:t>
            </a:r>
          </a:p>
          <a:p>
            <a:pPr algn="just">
              <a:buNone/>
            </a:pPr>
            <a:r>
              <a:rPr lang="it-IT" sz="1600" b="1" dirty="0" smtClean="0"/>
              <a:t> SECONDA PARTE: </a:t>
            </a:r>
            <a:r>
              <a:rPr lang="it-IT" sz="1600" dirty="0" smtClean="0"/>
              <a:t>(art. 55-139) comprende l’ ordinamento della repubblica  di cui fanno parte gli organi fondamentali, quali:</a:t>
            </a:r>
          </a:p>
          <a:p>
            <a:pPr algn="just">
              <a:buNone/>
            </a:pPr>
            <a:r>
              <a:rPr lang="it-IT" sz="1600" i="1" dirty="0" smtClean="0"/>
              <a:t>Parlamento</a:t>
            </a:r>
            <a:r>
              <a:rPr lang="it-IT" sz="1600" dirty="0" smtClean="0"/>
              <a:t>: funzione legislativa (approva le leggi)</a:t>
            </a:r>
          </a:p>
          <a:p>
            <a:pPr algn="just">
              <a:buNone/>
            </a:pPr>
            <a:r>
              <a:rPr lang="it-IT" sz="1600" i="1" dirty="0" smtClean="0"/>
              <a:t>Governo</a:t>
            </a:r>
            <a:r>
              <a:rPr lang="it-IT" sz="1600" dirty="0" smtClean="0"/>
              <a:t>: funzione esecutiva ( esegue le leggi)</a:t>
            </a:r>
          </a:p>
          <a:p>
            <a:pPr algn="just">
              <a:buNone/>
            </a:pPr>
            <a:endParaRPr lang="it-IT" sz="1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anim calcmode="lin" valueType="num">
                                      <p:cBhvr>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anim calcmode="lin" valueType="num">
                                      <p:cBhvr>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5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anim calcmode="lin" valueType="num">
                                      <p:cBhvr>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anim calcmode="lin" valueType="num">
                                      <p:cBhvr>
                                        <p:cTn id="7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500"/>
                                        <p:tgtEl>
                                          <p:spTgt spid="3">
                                            <p:txEl>
                                              <p:pRg st="12" end="12"/>
                                            </p:txEl>
                                          </p:spTgt>
                                        </p:tgtEl>
                                      </p:cBhvr>
                                    </p:animEffect>
                                    <p:anim calcmode="lin" valueType="num">
                                      <p:cBhvr>
                                        <p:cTn id="7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229600" cy="4525963"/>
          </a:xfrm>
        </p:spPr>
        <p:txBody>
          <a:bodyPr>
            <a:noAutofit/>
          </a:bodyPr>
          <a:lstStyle/>
          <a:p>
            <a:pPr algn="just">
              <a:buNone/>
            </a:pPr>
            <a:r>
              <a:rPr lang="it-IT" sz="1600" i="1" dirty="0" smtClean="0"/>
              <a:t>Magistratura: </a:t>
            </a:r>
            <a:r>
              <a:rPr lang="it-IT" sz="1600" dirty="0" smtClean="0"/>
              <a:t>funzione giudiziaria ( applicare sanzioni)</a:t>
            </a:r>
          </a:p>
          <a:p>
            <a:pPr algn="just">
              <a:buNone/>
            </a:pPr>
            <a:r>
              <a:rPr lang="it-IT" sz="1600" i="1" dirty="0" smtClean="0"/>
              <a:t>Presidente della repubblica </a:t>
            </a:r>
            <a:r>
              <a:rPr lang="it-IT" sz="1600" dirty="0" smtClean="0"/>
              <a:t>(Sergio Mattarella): funzione rappresentativa (garante/protezione della costituzione)</a:t>
            </a:r>
          </a:p>
          <a:p>
            <a:pPr algn="just">
              <a:buNone/>
            </a:pPr>
            <a:r>
              <a:rPr lang="it-IT" sz="1600" dirty="0" smtClean="0"/>
              <a:t> </a:t>
            </a:r>
          </a:p>
          <a:p>
            <a:pPr algn="just">
              <a:buNone/>
            </a:pPr>
            <a:r>
              <a:rPr lang="it-IT" sz="1600" b="1" dirty="0" smtClean="0"/>
              <a:t>DISPOSIZIONI TRANSITORIE: </a:t>
            </a:r>
            <a:r>
              <a:rPr lang="it-IT" sz="1600" dirty="0" smtClean="0"/>
              <a:t>(18 articoli)  norme per il passaggio dalla vecchia alla nuova costituzione</a:t>
            </a:r>
          </a:p>
          <a:p>
            <a:pPr algn="just">
              <a:buNone/>
            </a:pPr>
            <a:r>
              <a:rPr lang="it-IT" sz="1600" dirty="0" smtClean="0"/>
              <a:t> </a:t>
            </a:r>
          </a:p>
          <a:p>
            <a:pPr algn="just">
              <a:buNone/>
            </a:pPr>
            <a:r>
              <a:rPr lang="it-IT" sz="1600" dirty="0" smtClean="0"/>
              <a:t>LE CARATTERISTICHE: </a:t>
            </a:r>
          </a:p>
          <a:p>
            <a:pPr algn="just">
              <a:buNone/>
            </a:pPr>
            <a:r>
              <a:rPr lang="it-IT" sz="1600" u="sng" dirty="0" smtClean="0"/>
              <a:t>Votata:  </a:t>
            </a:r>
            <a:r>
              <a:rPr lang="it-IT" sz="1600" dirty="0" smtClean="0"/>
              <a:t>fu votata (approvata) dall’ assemblea costituente (fu l'organo legislativo elettivo preposto alla stesura di una Costituzione per la neonata Repubblica) che rappresentava il popolo italiano;</a:t>
            </a:r>
          </a:p>
          <a:p>
            <a:pPr algn="just">
              <a:buNone/>
            </a:pPr>
            <a:r>
              <a:rPr lang="it-IT" sz="1600" u="sng" dirty="0" smtClean="0"/>
              <a:t>Compromissoria:  </a:t>
            </a:r>
            <a:r>
              <a:rPr lang="it-IT" sz="1600" dirty="0" smtClean="0"/>
              <a:t>frutto  di una collaborazione tra tutte le forze politiche uscenti dalla 2° guerra mondiale;</a:t>
            </a:r>
          </a:p>
          <a:p>
            <a:pPr algn="just">
              <a:buNone/>
            </a:pPr>
            <a:r>
              <a:rPr lang="it-IT" sz="1600" u="sng" dirty="0" smtClean="0"/>
              <a:t>Lunga:  </a:t>
            </a:r>
            <a:r>
              <a:rPr lang="it-IT" sz="1600" dirty="0" smtClean="0"/>
              <a:t>l’attuale costituzione prevede la 1° parte relativa ai diritti/doveri dei cittadini, mentre la precedente costituzione dedicava a questo argomento solo 9 articoli su 84;</a:t>
            </a:r>
          </a:p>
          <a:p>
            <a:pPr algn="just">
              <a:buNone/>
            </a:pPr>
            <a:r>
              <a:rPr lang="it-IT" sz="1600" u="sng" dirty="0" smtClean="0"/>
              <a:t>Rigida:  </a:t>
            </a:r>
            <a:r>
              <a:rPr lang="it-IT" sz="1600" dirty="0" smtClean="0"/>
              <a:t>nel senso che per modificarla occorre un procedimento  lungo e laborioso;</a:t>
            </a:r>
          </a:p>
          <a:p>
            <a:pPr algn="just">
              <a:buNone/>
            </a:pPr>
            <a:r>
              <a:rPr lang="it-IT" sz="1600" u="sng" dirty="0" smtClean="0"/>
              <a:t>Democratica: </a:t>
            </a:r>
            <a:r>
              <a:rPr lang="it-IT" sz="1600" dirty="0" smtClean="0"/>
              <a:t>il principio fondamentale è il principio democratico ( il potere legislativo, esecutivo e giudiziario appartiene al popolo che lo esercita attraverso i propri rappresentanti).</a:t>
            </a:r>
          </a:p>
          <a:p>
            <a:pPr algn="just">
              <a:buNone/>
            </a:pPr>
            <a:r>
              <a:rPr lang="it-IT" sz="1600" dirty="0" smtClean="0"/>
              <a:t> </a:t>
            </a:r>
          </a:p>
          <a:p>
            <a:pPr algn="just">
              <a:buNone/>
            </a:pPr>
            <a:r>
              <a:rPr lang="it-IT" sz="1600" dirty="0" smtClean="0"/>
              <a:t>DATE RILEVANTI PER LA COSTITUZIONE ITALIANA:</a:t>
            </a:r>
          </a:p>
          <a:p>
            <a:pPr algn="just">
              <a:buNone/>
            </a:pPr>
            <a:r>
              <a:rPr lang="it-IT" sz="1600" dirty="0" smtClean="0"/>
              <a:t>-	marzo 1848: Statuto Albertino (nel regno di Sardegna)  1° vera forma di costituzione;</a:t>
            </a:r>
          </a:p>
          <a:p>
            <a:pPr algn="just">
              <a:buNone/>
            </a:pPr>
            <a:r>
              <a:rPr lang="it-IT" sz="1600" dirty="0" smtClean="0"/>
              <a:t>-	1922-1943: periodo delle dittatura fascista con Mussolini (il duce)</a:t>
            </a:r>
            <a:endParaRPr lang="it-I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76672"/>
            <a:ext cx="8229600" cy="4525963"/>
          </a:xfrm>
        </p:spPr>
        <p:txBody>
          <a:bodyPr>
            <a:normAutofit/>
          </a:bodyPr>
          <a:lstStyle/>
          <a:p>
            <a:pPr algn="just">
              <a:buNone/>
            </a:pPr>
            <a:r>
              <a:rPr lang="it-IT" sz="1650" dirty="0" smtClean="0"/>
              <a:t>-	2 giugno 1946: </a:t>
            </a:r>
          </a:p>
          <a:p>
            <a:pPr marL="800100" lvl="1" indent="-342900" algn="just"/>
            <a:r>
              <a:rPr lang="it-IT" sz="1250" dirty="0" smtClean="0"/>
              <a:t>Referendum  istituzionale</a:t>
            </a:r>
          </a:p>
          <a:p>
            <a:pPr marL="800100" lvl="1" indent="-342900" algn="just"/>
            <a:r>
              <a:rPr lang="it-IT" sz="1250" dirty="0" smtClean="0"/>
              <a:t>Votazione per l’assemblea costituente</a:t>
            </a:r>
          </a:p>
          <a:p>
            <a:pPr algn="just">
              <a:buNone/>
            </a:pPr>
            <a:r>
              <a:rPr lang="it-IT" sz="1650" dirty="0" smtClean="0"/>
              <a:t>-	22 dicembre 1947: approvazione della costituzione da parte dell’assemblea costituente precedentemente votata)</a:t>
            </a:r>
          </a:p>
          <a:p>
            <a:pPr algn="just">
              <a:buNone/>
            </a:pPr>
            <a:r>
              <a:rPr lang="it-IT" sz="1650" dirty="0" smtClean="0"/>
              <a:t>-	27 dicembre 1947: promulgazione (rendere ufficiale) della costituzione</a:t>
            </a:r>
          </a:p>
          <a:p>
            <a:pPr algn="just">
              <a:buNone/>
            </a:pPr>
            <a:r>
              <a:rPr lang="it-IT" sz="1650" dirty="0" smtClean="0"/>
              <a:t>-	1 gennaio 1948: la costituzione italiana entra in vigore.</a:t>
            </a:r>
          </a:p>
          <a:p>
            <a:pPr algn="just">
              <a:buNone/>
            </a:pPr>
            <a:r>
              <a:rPr lang="it-IT" sz="1650" dirty="0" smtClean="0"/>
              <a:t> </a:t>
            </a:r>
          </a:p>
          <a:p>
            <a:pPr algn="just">
              <a:buNone/>
            </a:pPr>
            <a:r>
              <a:rPr lang="it-IT" sz="1650" dirty="0" smtClean="0"/>
              <a:t> </a:t>
            </a:r>
          </a:p>
          <a:p>
            <a:endParaRPr lang="it-IT" sz="1900" dirty="0"/>
          </a:p>
        </p:txBody>
      </p:sp>
      <p:pic>
        <p:nvPicPr>
          <p:cNvPr id="1026" name="Picture 2"/>
          <p:cNvPicPr>
            <a:picLocks noChangeAspect="1" noChangeArrowheads="1"/>
          </p:cNvPicPr>
          <p:nvPr/>
        </p:nvPicPr>
        <p:blipFill>
          <a:blip r:embed="rId2" cstate="print"/>
          <a:srcRect/>
          <a:stretch>
            <a:fillRect/>
          </a:stretch>
        </p:blipFill>
        <p:spPr bwMode="auto">
          <a:xfrm>
            <a:off x="1907704" y="2708920"/>
            <a:ext cx="5400597" cy="3024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diamond(in)">
                                      <p:cBhvr>
                                        <p:cTn id="3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sz="1600" b="1" dirty="0" smtClean="0"/>
              <a:t>DIRITTO </a:t>
            </a:r>
            <a:r>
              <a:rPr lang="it-IT" sz="1600" b="1" dirty="0" err="1" smtClean="0"/>
              <a:t>DI</a:t>
            </a:r>
            <a:r>
              <a:rPr lang="it-IT" sz="1600" b="1" dirty="0" smtClean="0"/>
              <a:t> FAMIGLIA</a:t>
            </a:r>
          </a:p>
          <a:p>
            <a:pPr>
              <a:buNone/>
            </a:pPr>
            <a:r>
              <a:rPr lang="it-IT" sz="1600" dirty="0" smtClean="0"/>
              <a:t>-</a:t>
            </a:r>
            <a:r>
              <a:rPr lang="it-IT" sz="1600" b="1" dirty="0" smtClean="0"/>
              <a:t>FAMIGLIA</a:t>
            </a:r>
            <a:r>
              <a:rPr lang="it-IT" sz="1600" dirty="0" smtClean="0"/>
              <a:t> (termine specifico deriva dal latino </a:t>
            </a:r>
            <a:r>
              <a:rPr lang="it-IT" sz="1600" i="1" dirty="0" err="1" smtClean="0"/>
              <a:t>familia</a:t>
            </a:r>
            <a:r>
              <a:rPr lang="it-IT" sz="1600" dirty="0" smtClean="0"/>
              <a:t>)</a:t>
            </a:r>
          </a:p>
          <a:p>
            <a:pPr>
              <a:buNone/>
            </a:pPr>
            <a:r>
              <a:rPr lang="it-IT" sz="1600" dirty="0" smtClean="0"/>
              <a:t>La famiglia è un nucleo sociale rappresentato da due o più individui che vivono nella stesa abitazione e, di norma, sono legati tra loro col vincolo del matrimonio, con convivenza, o da rapporti di parentela o di affinità.</a:t>
            </a:r>
          </a:p>
          <a:p>
            <a:pPr>
              <a:buNone/>
            </a:pPr>
            <a:r>
              <a:rPr lang="it-IT" sz="1600" dirty="0" smtClean="0"/>
              <a:t>Il diritto di famiglia codificato nel 1942 concepiva una famiglia fondata sulla subordinazione della moglie al marito, sia nei rapporti personali sia quelli patrimoniali, sia nelle relazioni di coppia sia nei riguardi de figli; e fondata sulla discriminazione dei figli nati fuori dal matrimonio (figlio naturale), che ricevevano un trattamento giuridico deteriore rispetto ai figli legittimi.</a:t>
            </a:r>
          </a:p>
          <a:p>
            <a:pPr>
              <a:buNone/>
            </a:pPr>
            <a:r>
              <a:rPr lang="it-IT" sz="1600" dirty="0" smtClean="0"/>
              <a:t>Con questa legge venne riconosciuto: </a:t>
            </a:r>
          </a:p>
          <a:p>
            <a:pPr>
              <a:buFontTx/>
              <a:buChar char="-"/>
            </a:pPr>
            <a:r>
              <a:rPr lang="it-IT" sz="1600" dirty="0" smtClean="0"/>
              <a:t>Parità giuridica dei coniugi</a:t>
            </a:r>
          </a:p>
          <a:p>
            <a:pPr>
              <a:buFontTx/>
              <a:buChar char="-"/>
            </a:pPr>
            <a:r>
              <a:rPr lang="it-IT" sz="1600" dirty="0" smtClean="0"/>
              <a:t>Abrogato l’istituto della dote</a:t>
            </a:r>
          </a:p>
          <a:p>
            <a:pPr>
              <a:buFontTx/>
              <a:buChar char="-"/>
            </a:pPr>
            <a:r>
              <a:rPr lang="it-IT" sz="1600" dirty="0" smtClean="0"/>
              <a:t>I figli naturali ricevono la stessa tutela prevista per i figli legittimi </a:t>
            </a:r>
          </a:p>
          <a:p>
            <a:pPr>
              <a:buFontTx/>
              <a:buChar char="-"/>
            </a:pPr>
            <a:r>
              <a:rPr lang="it-IT" sz="1600" dirty="0" smtClean="0"/>
              <a:t>Istituita la comunione dei beni come regime patrimoniale della famiglia</a:t>
            </a:r>
          </a:p>
          <a:p>
            <a:pPr>
              <a:buFontTx/>
              <a:buChar char="-"/>
            </a:pPr>
            <a:r>
              <a:rPr lang="it-IT" sz="1600" dirty="0" smtClean="0"/>
              <a:t>La patria potestà venne costituita dalle potestà di entrambi i genitori</a:t>
            </a:r>
            <a:endParaRPr lang="it-IT" sz="1600" dirty="0"/>
          </a:p>
        </p:txBody>
      </p:sp>
      <p:sp>
        <p:nvSpPr>
          <p:cNvPr id="4" name="Rettangolo 3"/>
          <p:cNvSpPr/>
          <p:nvPr/>
        </p:nvSpPr>
        <p:spPr>
          <a:xfrm>
            <a:off x="3059832" y="332656"/>
            <a:ext cx="3011594"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it-IT" sz="5400" b="1" cap="none" spc="0" dirty="0" smtClean="0">
                <a:ln/>
                <a:solidFill>
                  <a:schemeClr val="accent5">
                    <a:tint val="50000"/>
                    <a:satMod val="180000"/>
                  </a:schemeClr>
                </a:solidFill>
                <a:effectLst/>
              </a:rPr>
              <a:t>FAMIGLIA</a:t>
            </a:r>
            <a:endParaRPr lang="it-IT" sz="5400" b="1" cap="none" spc="0" dirty="0">
              <a:ln/>
              <a:solidFill>
                <a:schemeClr val="accent5">
                  <a:tint val="50000"/>
                  <a:satMod val="180000"/>
                </a:schemeClr>
              </a:solidFill>
              <a:effectLst/>
            </a:endParaRPr>
          </a:p>
        </p:txBody>
      </p:sp>
      <p:pic>
        <p:nvPicPr>
          <p:cNvPr id="5" name="Picture 2" descr="http://cultura.biografieonline.it/wp-content/uploads/2014/04/Separazione-e-divorzio.jpg"/>
          <p:cNvPicPr>
            <a:picLocks noChangeAspect="1" noChangeArrowheads="1"/>
          </p:cNvPicPr>
          <p:nvPr/>
        </p:nvPicPr>
        <p:blipFill>
          <a:blip r:embed="rId2" cstate="print"/>
          <a:srcRect/>
          <a:stretch>
            <a:fillRect/>
          </a:stretch>
        </p:blipFill>
        <p:spPr bwMode="auto">
          <a:xfrm>
            <a:off x="6372200" y="260648"/>
            <a:ext cx="2268252" cy="1512168"/>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Left)">
                                      <p:cBhvr>
                                        <p:cTn id="22" dur="500"/>
                                        <p:tgtEl>
                                          <p:spTgt spid="3">
                                            <p:txEl>
                                              <p:pRg st="1" end="1"/>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trips(downLeft)">
                                      <p:cBhvr>
                                        <p:cTn id="25" dur="500"/>
                                        <p:tgtEl>
                                          <p:spTgt spid="3">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trips(downLeft)">
                                      <p:cBhvr>
                                        <p:cTn id="28" dur="500"/>
                                        <p:tgtEl>
                                          <p:spTgt spid="3">
                                            <p:txEl>
                                              <p:pRg st="3" end="3"/>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trips(downLeft)">
                                      <p:cBhvr>
                                        <p:cTn id="31" dur="500"/>
                                        <p:tgtEl>
                                          <p:spTgt spid="3">
                                            <p:txEl>
                                              <p:pRg st="4" end="4"/>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strips(downLeft)">
                                      <p:cBhvr>
                                        <p:cTn id="34" dur="500"/>
                                        <p:tgtEl>
                                          <p:spTgt spid="3">
                                            <p:txEl>
                                              <p:pRg st="5" end="5"/>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trips(downLeft)">
                                      <p:cBhvr>
                                        <p:cTn id="40" dur="500"/>
                                        <p:tgtEl>
                                          <p:spTgt spid="3">
                                            <p:txEl>
                                              <p:pRg st="7" end="7"/>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trips(downLeft)">
                                      <p:cBhvr>
                                        <p:cTn id="43" dur="500"/>
                                        <p:tgtEl>
                                          <p:spTgt spid="3">
                                            <p:txEl>
                                              <p:pRg st="8" end="8"/>
                                            </p:txEl>
                                          </p:spTgt>
                                        </p:tgtEl>
                                      </p:cBhvr>
                                    </p:animEffect>
                                  </p:childTnLst>
                                </p:cTn>
                              </p:par>
                              <p:par>
                                <p:cTn id="44" presetID="18" presetClass="entr" presetSubtype="12"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strips(downLeft)">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29600" cy="4525963"/>
          </a:xfrm>
        </p:spPr>
        <p:txBody>
          <a:bodyPr>
            <a:noAutofit/>
          </a:bodyPr>
          <a:lstStyle/>
          <a:p>
            <a:pPr algn="just">
              <a:buNone/>
            </a:pPr>
            <a:r>
              <a:rPr lang="it-IT" sz="1600" b="1" dirty="0" smtClean="0">
                <a:solidFill>
                  <a:srgbClr val="0070C0"/>
                </a:solidFill>
              </a:rPr>
              <a:t>AFFIDAMENTO DEI FIGLI IN ITALIA</a:t>
            </a:r>
          </a:p>
          <a:p>
            <a:pPr algn="just">
              <a:buNone/>
            </a:pPr>
            <a:r>
              <a:rPr lang="it-IT" sz="1600" dirty="0" smtClean="0"/>
              <a:t>In Italia, dopo l’introduzione della legge sul divorzio, si è sviluppata la consuetudine di affidare la prole alla madre in via esclusiva, riducendo così il legame del figlio verso il padre a un orario di visita limitato = </a:t>
            </a:r>
            <a:r>
              <a:rPr lang="it-IT" sz="1600" b="1" dirty="0" smtClean="0"/>
              <a:t>FAMIGLIA MONOGENITORIALE</a:t>
            </a:r>
          </a:p>
          <a:p>
            <a:pPr algn="just">
              <a:buNone/>
            </a:pPr>
            <a:r>
              <a:rPr lang="it-IT" sz="1600" dirty="0" smtClean="0"/>
              <a:t>L’incremento delle separazioni (con un rapporto di una ogni tre matrimoni nel 2002 e  di una ogni due nel 2004, secondo i dati </a:t>
            </a:r>
            <a:r>
              <a:rPr lang="it-IT" sz="1600" dirty="0" err="1" smtClean="0"/>
              <a:t>instat</a:t>
            </a:r>
            <a:r>
              <a:rPr lang="it-IT" sz="1600" dirty="0" smtClean="0"/>
              <a:t>) ha posto in discussione l’attuale regolamentazione giuridica del divorzio a causa delle sofferenze che provoca ai figli ed ai genitori non affidatari. Nel febbraio 2006 è stata promulgata la nuova legge sull’affido condiviso. </a:t>
            </a:r>
          </a:p>
          <a:p>
            <a:pPr algn="just">
              <a:buNone/>
            </a:pPr>
            <a:r>
              <a:rPr lang="it-IT" sz="1600" dirty="0" smtClean="0"/>
              <a:t>L’interesse morale e materiale del minore diviene linea guida nella decisione del giudice. Questi nel regolamentare i rapporti figlio-genitore, dovrà prediligere, in quanto compatibile con l’interesse del minore, la soluzione dell’affido condiviso su quello </a:t>
            </a:r>
            <a:r>
              <a:rPr lang="it-IT" sz="1600" dirty="0" err="1" smtClean="0"/>
              <a:t>monogenitoriale</a:t>
            </a:r>
            <a:r>
              <a:rPr lang="it-IT" sz="1600" dirty="0" smtClean="0"/>
              <a:t>. Importante è il riferimento del nuovo articolo al diritto del minore, anche in caso di separazione personale dei genitori, di mantenere un rapporto equilibrato e continuativo con ciascuno di essi, e di conservare rapporti significativi con gli ascendenti e con i parenti di ciascun ramo genitoriale.</a:t>
            </a:r>
          </a:p>
          <a:p>
            <a:pPr algn="just">
              <a:buNone/>
            </a:pPr>
            <a:r>
              <a:rPr lang="it-IT" sz="1600" dirty="0" smtClean="0"/>
              <a:t>Dai lavori delle associazioni di categoria sono nate diverse proposte di legge che hanno l’obiettivo di minimizzare l’affidamento esclusivo a un solo genitore promuovendo  invece due regimi di affido, congiunto e condiviso, che mantengono entrambi i genitori nel loro ruolo esercitando insieme la patria potestà  anche dopo la separazione in particolare l’affido condiviso ha l’obiettivo di garantire il principio di </a:t>
            </a:r>
            <a:r>
              <a:rPr lang="it-IT" sz="1600" dirty="0" err="1" smtClean="0"/>
              <a:t>bigenitorialità</a:t>
            </a:r>
            <a:r>
              <a:rPr lang="it-IT" sz="1600" dirty="0" smtClean="0"/>
              <a:t>  anche quando esiste conflitto fra gli ex coniugi. Cancellando così dal nostro ordinamento giuridico le figure di genitore affidatario e genitore non affidatario.</a:t>
            </a:r>
          </a:p>
          <a:p>
            <a:pPr>
              <a:buNone/>
            </a:pPr>
            <a:endParaRPr lang="it-I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8229600" cy="5544616"/>
          </a:xfrm>
        </p:spPr>
        <p:txBody>
          <a:bodyPr>
            <a:normAutofit fontScale="62500" lnSpcReduction="20000"/>
          </a:bodyPr>
          <a:lstStyle/>
          <a:p>
            <a:pPr algn="just">
              <a:buNone/>
            </a:pPr>
            <a:r>
              <a:rPr lang="it-IT" sz="2600" b="1" dirty="0" smtClean="0"/>
              <a:t>RIFORMA DEL DIRITTO </a:t>
            </a:r>
            <a:r>
              <a:rPr lang="it-IT" sz="2600" b="1" dirty="0" err="1" smtClean="0"/>
              <a:t>DI</a:t>
            </a:r>
            <a:r>
              <a:rPr lang="it-IT" sz="2600" b="1" dirty="0" smtClean="0"/>
              <a:t> FAMIGLIA</a:t>
            </a:r>
          </a:p>
          <a:p>
            <a:pPr algn="just">
              <a:buNone/>
            </a:pPr>
            <a:r>
              <a:rPr lang="it-IT" sz="2600" b="1" i="1" u="sng" dirty="0" smtClean="0"/>
              <a:t>La riforma del diritto di famiglia italiano del 1975</a:t>
            </a:r>
            <a:r>
              <a:rPr lang="it-IT" sz="2600" b="1" i="1" dirty="0" smtClean="0"/>
              <a:t> </a:t>
            </a:r>
            <a:r>
              <a:rPr lang="it-IT" sz="2600" dirty="0" smtClean="0"/>
              <a:t>fu una riforma del diritto di famiglia italiano. Le norme modificarono sostanzialmente  la disciplina del diritto di famiglia attraverso  la modifica e l’integrazione di alcuni articoli del codice civile italiano . </a:t>
            </a:r>
          </a:p>
          <a:p>
            <a:pPr algn="just">
              <a:buNone/>
            </a:pPr>
            <a:r>
              <a:rPr lang="it-IT" sz="2600" b="1" dirty="0" smtClean="0"/>
              <a:t>LA MINORE ETA’ - LA MAGGIORE ETA’</a:t>
            </a:r>
          </a:p>
          <a:p>
            <a:pPr algn="just">
              <a:buNone/>
            </a:pPr>
            <a:r>
              <a:rPr lang="it-IT" sz="2600" dirty="0" smtClean="0"/>
              <a:t>I minorenni sono sottoposti, in base alla riforma del diritto di famiglia del 2013, alla responsabilità genitoriale, istituito che ha superato il vecchio regime della potestà (sino al 1975 patria potestà) e che si applica a qualsiasi figlio riconosciuto come tale dalla legge, essendo venuta meno la distinzione tra figli legittimi, figli legittimati, figli naturali riconosciuti e figli adottati. La responsabilità consiste nel diritto-dovere all’educazione, all’ istruzione e alla tutela, non che nella rappresentanza nell’esercizio di diritti reali sui beni di loro proprietà. Quest’ultima funzione può essere esercitata da tutori, anche temporanei. Il minore, a partire dalla riforma del1975, può ricorrere al giudice tutelare nel caso ritenga che i suoi genitori o tutori non stiano perseguendo i suoi interessi; al minore viene, inoltre, riconosciuto il diritto a provvedere autonomamente, in ragione delle sue possibilità, ai suoi bisogni esistenziali. </a:t>
            </a:r>
          </a:p>
          <a:p>
            <a:pPr algn="just">
              <a:buNone/>
            </a:pPr>
            <a:r>
              <a:rPr lang="it-IT" sz="2600" dirty="0" smtClean="0"/>
              <a:t>Secondo l’ordinamento italiano, con la maggiore età si acquisisce la capacità di agire, da non confondere con la capacità giuridica, che si acquisisce, invece, direttamente con la nascita.  Dopo la riforma del diritto di famiglia italiano del 1975, la maggiore età  si acquisisce a 18 anni e un giorno ( in precedenza la soglia era a 21 anni ) .</a:t>
            </a:r>
          </a:p>
          <a:p>
            <a:pPr algn="just">
              <a:buNone/>
            </a:pPr>
            <a:r>
              <a:rPr lang="it-IT" sz="2600" dirty="0" smtClean="0"/>
              <a:t>Per </a:t>
            </a:r>
            <a:r>
              <a:rPr lang="it-IT" sz="2600" u="sng" dirty="0" smtClean="0"/>
              <a:t>maggiore età</a:t>
            </a:r>
            <a:r>
              <a:rPr lang="it-IT" sz="2600" dirty="0" smtClean="0"/>
              <a:t> si intende, in diritto, e in particolare in diritto civile , l’età alla quale il soggetto acquisisce in linea di principio la capacità di agire, cioè la capacità di porre in essere in autonomia contratti e altri negozi giuridicamente validi. Tale capacità è distinta dalla mera capacità giuridica, che invece è semplicemente la titolarità in astratto di diritti e doveri .</a:t>
            </a:r>
          </a:p>
          <a:p>
            <a:endParaRPr lang="it-IT" dirty="0"/>
          </a:p>
        </p:txBody>
      </p:sp>
      <p:pic>
        <p:nvPicPr>
          <p:cNvPr id="2050" name="Picture 2" descr="http://www.ilcirotano.it/wp-content/uploads/2013/02/Separazione-divorzio.jpg"/>
          <p:cNvPicPr>
            <a:picLocks noChangeAspect="1" noChangeArrowheads="1"/>
          </p:cNvPicPr>
          <p:nvPr/>
        </p:nvPicPr>
        <p:blipFill>
          <a:blip r:embed="rId2" cstate="print"/>
          <a:srcRect/>
          <a:stretch>
            <a:fillRect/>
          </a:stretch>
        </p:blipFill>
        <p:spPr bwMode="auto">
          <a:xfrm>
            <a:off x="6119664" y="5301208"/>
            <a:ext cx="3024336" cy="1556792"/>
          </a:xfrm>
          <a:prstGeom prst="rect">
            <a:avLst/>
          </a:prstGeom>
          <a:ln>
            <a:noFill/>
          </a:ln>
          <a:effectLst>
            <a:outerShdw blurRad="292100" dist="139700" dir="2700000" algn="tl" rotWithShape="0">
              <a:srgbClr val="333333">
                <a:alpha val="65000"/>
              </a:srgbClr>
            </a:outerShdw>
          </a:effectLst>
        </p:spPr>
      </p:pic>
      <p:pic>
        <p:nvPicPr>
          <p:cNvPr id="6" name="Picture 4" descr="https://tse1.mm.bing.net/th?id=OIP.M18af6f8de31c0884a0615813cfaa9d20o0&amp;pid=15.1"/>
          <p:cNvPicPr>
            <a:picLocks noChangeAspect="1" noChangeArrowheads="1"/>
          </p:cNvPicPr>
          <p:nvPr/>
        </p:nvPicPr>
        <p:blipFill>
          <a:blip r:embed="rId3" cstate="print"/>
          <a:srcRect/>
          <a:stretch>
            <a:fillRect/>
          </a:stretch>
        </p:blipFill>
        <p:spPr bwMode="auto">
          <a:xfrm>
            <a:off x="0" y="5229200"/>
            <a:ext cx="2857500"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diamond(in)">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47864" y="332656"/>
            <a:ext cx="2371418" cy="923330"/>
          </a:xfrm>
          <a:prstGeom prst="rect">
            <a:avLst/>
          </a:prstGeom>
          <a:noFill/>
        </p:spPr>
        <p:txBody>
          <a:bodyPr wrap="none" lIns="91440" tIns="45720" rIns="91440" bIns="45720">
            <a:spAutoFit/>
          </a:bodyPr>
          <a:lstStyle/>
          <a:p>
            <a:pPr algn="ctr"/>
            <a:r>
              <a:rPr lang="it-IT"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SALUTE</a:t>
            </a:r>
            <a:endParaRPr lang="it-IT"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6" name="Picture 2" descr="C:\Users\valeria\Desktop\ANDREOTTI 2013-14 2014-15 2015-16\DIRITTO-SALUTE01.jpg"/>
          <p:cNvPicPr>
            <a:picLocks noGrp="1" noChangeAspect="1" noChangeArrowheads="1"/>
          </p:cNvPicPr>
          <p:nvPr>
            <p:ph idx="1"/>
          </p:nvPr>
        </p:nvPicPr>
        <p:blipFill>
          <a:blip r:embed="rId2" cstate="print"/>
          <a:srcRect/>
          <a:stretch>
            <a:fillRect/>
          </a:stretch>
        </p:blipFill>
        <p:spPr bwMode="auto">
          <a:xfrm rot="875651">
            <a:off x="1651000" y="1913731"/>
            <a:ext cx="5842000" cy="38989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70" decel="100000"/>
                                        <p:tgtEl>
                                          <p:spTgt spid="4">
                                            <p:txEl>
                                              <p:pRg st="0" end="0"/>
                                            </p:txEl>
                                          </p:spTgt>
                                        </p:tgtEl>
                                      </p:cBhvr>
                                    </p:animEffect>
                                    <p:animScale>
                                      <p:cBhvr>
                                        <p:cTn id="8" dur="770" decel="100000"/>
                                        <p:tgtEl>
                                          <p:spTgt spid="4">
                                            <p:txEl>
                                              <p:pRg st="0" end="0"/>
                                            </p:txEl>
                                          </p:spTgt>
                                        </p:tgtEl>
                                      </p:cBhvr>
                                      <p:from x="10000" y="10000"/>
                                      <p:to x="200000" y="450000"/>
                                    </p:animScale>
                                    <p:animScale>
                                      <p:cBhvr>
                                        <p:cTn id="9" dur="1230" accel="100000" fill="hold">
                                          <p:stCondLst>
                                            <p:cond delay="770"/>
                                          </p:stCondLst>
                                        </p:cTn>
                                        <p:tgtEl>
                                          <p:spTgt spid="4">
                                            <p:txEl>
                                              <p:pRg st="0" end="0"/>
                                            </p:txEl>
                                          </p:spTgt>
                                        </p:tgtEl>
                                      </p:cBhvr>
                                      <p:from x="200000" y="450000"/>
                                      <p:to x="100000" y="100000"/>
                                    </p:animScale>
                                    <p:set>
                                      <p:cBhvr>
                                        <p:cTn id="10" dur="770" fill="hold"/>
                                        <p:tgtEl>
                                          <p:spTgt spid="4">
                                            <p:txEl>
                                              <p:pRg st="0" end="0"/>
                                            </p:txEl>
                                          </p:spTgt>
                                        </p:tgtEl>
                                        <p:attrNameLst>
                                          <p:attrName>ppt_x</p:attrName>
                                        </p:attrNameLst>
                                      </p:cBhvr>
                                      <p:to>
                                        <p:strVal val="(0.5)"/>
                                      </p:to>
                                    </p:set>
                                    <p:anim from="(0.5)" to="(#ppt_x)" calcmode="lin" valueType="num">
                                      <p:cBhvr>
                                        <p:cTn id="11" dur="1230" accel="100000" fill="hold">
                                          <p:stCondLst>
                                            <p:cond delay="770"/>
                                          </p:stCondLst>
                                        </p:cTn>
                                        <p:tgtEl>
                                          <p:spTgt spid="4">
                                            <p:txEl>
                                              <p:pRg st="0" end="0"/>
                                            </p:txEl>
                                          </p:spTgt>
                                        </p:tgtEl>
                                        <p:attrNameLst>
                                          <p:attrName>ppt_x</p:attrName>
                                        </p:attrNameLst>
                                      </p:cBhvr>
                                    </p:anim>
                                    <p:set>
                                      <p:cBhvr>
                                        <p:cTn id="12" dur="770" fill="hold"/>
                                        <p:tgtEl>
                                          <p:spTgt spid="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260648"/>
            <a:ext cx="8229600" cy="4525963"/>
          </a:xfrm>
        </p:spPr>
        <p:txBody>
          <a:bodyPr>
            <a:normAutofit/>
          </a:bodyPr>
          <a:lstStyle/>
          <a:p>
            <a:pPr>
              <a:buNone/>
            </a:pPr>
            <a:r>
              <a:rPr lang="it-IT" sz="2400" dirty="0" smtClean="0">
                <a:solidFill>
                  <a:srgbClr val="FF99FF"/>
                </a:solidFill>
              </a:rPr>
              <a:t>DEFINIZIONE </a:t>
            </a:r>
            <a:r>
              <a:rPr lang="it-IT" sz="2400" dirty="0" err="1" smtClean="0">
                <a:solidFill>
                  <a:srgbClr val="FF99FF"/>
                </a:solidFill>
              </a:rPr>
              <a:t>DI</a:t>
            </a:r>
            <a:r>
              <a:rPr lang="it-IT" sz="2400" dirty="0" smtClean="0">
                <a:solidFill>
                  <a:srgbClr val="FF99FF"/>
                </a:solidFill>
              </a:rPr>
              <a:t> SALUTE</a:t>
            </a:r>
          </a:p>
          <a:p>
            <a:pPr algn="just">
              <a:buNone/>
            </a:pPr>
            <a:r>
              <a:rPr lang="it-IT" sz="1600" dirty="0" smtClean="0"/>
              <a:t>Il termine </a:t>
            </a:r>
            <a:r>
              <a:rPr lang="it-IT" sz="1600" i="1" dirty="0" smtClean="0"/>
              <a:t>salute </a:t>
            </a:r>
            <a:r>
              <a:rPr lang="it-IT" sz="1600" dirty="0" smtClean="0"/>
              <a:t>(dal latino </a:t>
            </a:r>
            <a:r>
              <a:rPr lang="it-IT" sz="1600" i="1" dirty="0" err="1" smtClean="0"/>
              <a:t>salus</a:t>
            </a:r>
            <a:r>
              <a:rPr lang="it-IT" sz="1600" dirty="0" smtClean="0"/>
              <a:t>, "salvezza, incolumità, integrità", affine a </a:t>
            </a:r>
            <a:r>
              <a:rPr lang="it-IT" sz="1600" i="1" dirty="0" err="1" smtClean="0"/>
              <a:t>salvus</a:t>
            </a:r>
            <a:r>
              <a:rPr lang="it-IT" sz="1600" dirty="0" smtClean="0"/>
              <a:t>, "salvo") in medicina indica lo stato di benessere individuale, espressione di normalità strutturale e funzionale dell'organismo considerato nel suo insieme. </a:t>
            </a:r>
          </a:p>
          <a:p>
            <a:pPr algn="just">
              <a:buNone/>
            </a:pPr>
            <a:r>
              <a:rPr lang="it-IT" sz="1600" dirty="0" smtClean="0"/>
              <a:t>Il concetto di salute non corrisponde pertanto alla semplice assenza di malattie e di deficit funzionali, ma esprime la condizione positiva di efficienza psicofisica. Fattori biologici, psicologici, culturali e sociali concorrono alla formazione e alla preservazione della complessiva situazione di benessere, che è soprattutto frutto dell'interazione fra salute mentale e salute fisica. In ambito giuridico, le tematiche relative al diritto alla salute fanno riferimento al dettato della nostra carta costituzionale, che considera la tutela della salute come 'diritto fondamentale dell'individuo’ e come 'interesse della collettività'. </a:t>
            </a:r>
          </a:p>
          <a:p>
            <a:pPr>
              <a:buNone/>
            </a:pPr>
            <a:endParaRPr lang="it-IT" dirty="0"/>
          </a:p>
        </p:txBody>
      </p:sp>
      <p:sp>
        <p:nvSpPr>
          <p:cNvPr id="4" name="Rettangolo 3"/>
          <p:cNvSpPr/>
          <p:nvPr/>
        </p:nvSpPr>
        <p:spPr>
          <a:xfrm>
            <a:off x="395536" y="3284984"/>
            <a:ext cx="2478114" cy="461665"/>
          </a:xfrm>
          <a:prstGeom prst="rect">
            <a:avLst/>
          </a:prstGeom>
        </p:spPr>
        <p:txBody>
          <a:bodyPr wrap="none">
            <a:spAutoFit/>
          </a:bodyPr>
          <a:lstStyle/>
          <a:p>
            <a:r>
              <a:rPr lang="it-IT" sz="2400" dirty="0" smtClean="0">
                <a:solidFill>
                  <a:srgbClr val="00B0F0"/>
                </a:solidFill>
              </a:rPr>
              <a:t>SALUTE-ARTICOLO</a:t>
            </a:r>
            <a:endParaRPr lang="it-IT" sz="2400" dirty="0"/>
          </a:p>
        </p:txBody>
      </p:sp>
      <p:sp>
        <p:nvSpPr>
          <p:cNvPr id="5" name="Rettangolo 4"/>
          <p:cNvSpPr/>
          <p:nvPr/>
        </p:nvSpPr>
        <p:spPr>
          <a:xfrm>
            <a:off x="539552" y="3717032"/>
            <a:ext cx="7704856" cy="2031325"/>
          </a:xfrm>
          <a:prstGeom prst="rect">
            <a:avLst/>
          </a:prstGeom>
        </p:spPr>
        <p:txBody>
          <a:bodyPr wrap="square">
            <a:spAutoFit/>
          </a:bodyPr>
          <a:lstStyle/>
          <a:p>
            <a:pPr algn="just">
              <a:buNone/>
            </a:pPr>
            <a:r>
              <a:rPr lang="it-IT" b="1" dirty="0" smtClean="0"/>
              <a:t>Articolo 32</a:t>
            </a:r>
          </a:p>
          <a:p>
            <a:pPr algn="just"/>
            <a:r>
              <a:rPr lang="it-IT" dirty="0" smtClean="0"/>
              <a:t>La Repubblica tutela la salute come fondamentale diritto dell'individuo e interesse della collettività, e garantisce cure gratuite agli indigenti . Nessuno può essere obbligato a un determinato trattamento sanitario se non per disposizione di legge. La legge non può in nessun caso violare i limiti imposti dal rispetto della persona umana.</a:t>
            </a:r>
          </a:p>
          <a:p>
            <a:pPr algn="just"/>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1000"/>
                                        <p:tgtEl>
                                          <p:spTgt spid="5">
                                            <p:txEl>
                                              <p:pRg st="1" end="1"/>
                                            </p:txEl>
                                          </p:spTgt>
                                        </p:tgtEl>
                                      </p:cBhvr>
                                    </p:animEffect>
                                    <p:anim calcmode="lin" valueType="num">
                                      <p:cBhvr>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1836</Words>
  <Application>Microsoft Office PowerPoint</Application>
  <PresentationFormat>Presentazione su schermo (4:3)</PresentationFormat>
  <Paragraphs>184</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Diapositiva 1</vt:lpstr>
      <vt:lpstr>LA COSTITUZIONE ITALIANA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SCUOLA</vt:lpstr>
      <vt:lpstr>Diapositiva 14</vt:lpstr>
      <vt:lpstr>Diapositiva 15</vt:lpstr>
      <vt:lpstr>Diapositiva 16</vt:lpstr>
      <vt:lpstr>RAPPORTI ETICO-SOCIALI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RAPPORTI ETICO SOCIALI</dc:title>
  <dc:creator>Federica</dc:creator>
  <cp:lastModifiedBy>FEDERICA</cp:lastModifiedBy>
  <cp:revision>83</cp:revision>
  <dcterms:created xsi:type="dcterms:W3CDTF">2015-12-28T12:08:10Z</dcterms:created>
  <dcterms:modified xsi:type="dcterms:W3CDTF">2016-01-28T21:17:35Z</dcterms:modified>
</cp:coreProperties>
</file>