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magin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magin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magin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04" name="“Inserisci qui una citazione”.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0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–Giovanni Mela"/>
          <p:cNvSpPr txBox="1"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13" name="“Inserisci qui una citazione”."/>
          <p:cNvSpPr txBox="1"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114" name="Immagin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gradFill flip="none" rotWithShape="1">
          <a:gsLst>
            <a:gs pos="0">
              <a:srgbClr val="000000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22"/>
          <p:cNvGrpSpPr/>
          <p:nvPr/>
        </p:nvGrpSpPr>
        <p:grpSpPr>
          <a:xfrm>
            <a:off x="-1" y="1463039"/>
            <a:ext cx="3040895" cy="7081346"/>
            <a:chOff x="0" y="0"/>
            <a:chExt cx="3040894" cy="7081344"/>
          </a:xfrm>
        </p:grpSpPr>
        <p:sp>
          <p:nvSpPr>
            <p:cNvPr id="137" name="Freeform 11"/>
            <p:cNvSpPr/>
            <p:nvPr/>
          </p:nvSpPr>
          <p:spPr>
            <a:xfrm>
              <a:off x="-1" y="2502911"/>
              <a:ext cx="106369" cy="66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137088" y="3122688"/>
              <a:ext cx="688896" cy="24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60160" y="5566080"/>
              <a:ext cx="649729" cy="151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1024512" y="6693888"/>
              <a:ext cx="182401" cy="3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106752" y="3171456"/>
              <a:ext cx="876673" cy="354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" name="Freeform 16"/>
            <p:cNvSpPr/>
            <p:nvPr/>
          </p:nvSpPr>
          <p:spPr>
            <a:xfrm>
              <a:off x="27805" y="-1"/>
              <a:ext cx="108899" cy="312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Freeform 17"/>
            <p:cNvSpPr/>
            <p:nvPr/>
          </p:nvSpPr>
          <p:spPr>
            <a:xfrm>
              <a:off x="82943" y="2897280"/>
              <a:ext cx="84097" cy="52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Freeform 18"/>
            <p:cNvSpPr/>
            <p:nvPr/>
          </p:nvSpPr>
          <p:spPr>
            <a:xfrm>
              <a:off x="821374" y="5599870"/>
              <a:ext cx="202753" cy="10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Freeform 19"/>
            <p:cNvSpPr/>
            <p:nvPr/>
          </p:nvSpPr>
          <p:spPr>
            <a:xfrm>
              <a:off x="826367" y="1247999"/>
              <a:ext cx="2214528" cy="43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Freeform 20"/>
            <p:cNvSpPr/>
            <p:nvPr/>
          </p:nvSpPr>
          <p:spPr>
            <a:xfrm>
              <a:off x="983807" y="6720768"/>
              <a:ext cx="172417" cy="36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Freeform 21"/>
            <p:cNvSpPr/>
            <p:nvPr/>
          </p:nvSpPr>
          <p:spPr>
            <a:xfrm>
              <a:off x="821374" y="5472767"/>
              <a:ext cx="38401" cy="23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Freeform 22"/>
            <p:cNvSpPr/>
            <p:nvPr/>
          </p:nvSpPr>
          <p:spPr>
            <a:xfrm>
              <a:off x="905854" y="6417792"/>
              <a:ext cx="255361" cy="6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62" name="Group 9"/>
          <p:cNvGrpSpPr/>
          <p:nvPr/>
        </p:nvGrpSpPr>
        <p:grpSpPr>
          <a:xfrm>
            <a:off x="28799" y="1219199"/>
            <a:ext cx="2514048" cy="7309826"/>
            <a:chOff x="0" y="0"/>
            <a:chExt cx="2514047" cy="7309825"/>
          </a:xfrm>
        </p:grpSpPr>
        <p:sp>
          <p:nvSpPr>
            <p:cNvPr id="150" name="Freeform 27"/>
            <p:cNvSpPr/>
            <p:nvPr/>
          </p:nvSpPr>
          <p:spPr>
            <a:xfrm>
              <a:off x="-1" y="-1"/>
              <a:ext cx="526081" cy="46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Freeform 28"/>
            <p:cNvSpPr/>
            <p:nvPr/>
          </p:nvSpPr>
          <p:spPr>
            <a:xfrm>
              <a:off x="558719" y="4604160"/>
              <a:ext cx="450049" cy="168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Freeform 29"/>
            <p:cNvSpPr/>
            <p:nvPr/>
          </p:nvSpPr>
          <p:spPr>
            <a:xfrm>
              <a:off x="1044862" y="6253439"/>
              <a:ext cx="460034" cy="105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Freeform 30"/>
            <p:cNvSpPr/>
            <p:nvPr/>
          </p:nvSpPr>
          <p:spPr>
            <a:xfrm>
              <a:off x="526463" y="4654848"/>
              <a:ext cx="589058" cy="23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Freeform 31"/>
            <p:cNvSpPr/>
            <p:nvPr/>
          </p:nvSpPr>
          <p:spPr>
            <a:xfrm>
              <a:off x="474655" y="1375104"/>
              <a:ext cx="181985" cy="322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Freeform 32"/>
            <p:cNvSpPr/>
            <p:nvPr/>
          </p:nvSpPr>
          <p:spPr>
            <a:xfrm>
              <a:off x="1156607" y="7010304"/>
              <a:ext cx="143617" cy="2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Freeform 33"/>
            <p:cNvSpPr/>
            <p:nvPr/>
          </p:nvSpPr>
          <p:spPr>
            <a:xfrm>
              <a:off x="506111" y="4382208"/>
              <a:ext cx="87553" cy="5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Freeform 34"/>
            <p:cNvSpPr/>
            <p:nvPr/>
          </p:nvSpPr>
          <p:spPr>
            <a:xfrm>
              <a:off x="1009151" y="3356159"/>
              <a:ext cx="1504896" cy="289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Freeform 35"/>
            <p:cNvSpPr/>
            <p:nvPr/>
          </p:nvSpPr>
          <p:spPr>
            <a:xfrm>
              <a:off x="1115904" y="7041024"/>
              <a:ext cx="128257" cy="26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Freeform 36"/>
            <p:cNvSpPr/>
            <p:nvPr/>
          </p:nvSpPr>
          <p:spPr>
            <a:xfrm>
              <a:off x="1009151" y="6290687"/>
              <a:ext cx="147073" cy="7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Freeform 37"/>
            <p:cNvSpPr/>
            <p:nvPr/>
          </p:nvSpPr>
          <p:spPr>
            <a:xfrm>
              <a:off x="1009151" y="6157056"/>
              <a:ext cx="41857" cy="24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Freeform 38"/>
            <p:cNvSpPr/>
            <p:nvPr/>
          </p:nvSpPr>
          <p:spPr>
            <a:xfrm>
              <a:off x="1044862" y="6744576"/>
              <a:ext cx="224641" cy="56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63" name="Rectangle 6"/>
          <p:cNvSpPr/>
          <p:nvPr/>
        </p:nvSpPr>
        <p:spPr>
          <a:xfrm>
            <a:off x="-1" y="1219199"/>
            <a:ext cx="194305" cy="7314818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" name="Freeform 6"/>
          <p:cNvSpPr/>
          <p:nvPr/>
        </p:nvSpPr>
        <p:spPr>
          <a:xfrm>
            <a:off x="-1" y="5831808"/>
            <a:ext cx="1857980" cy="82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7" name="Group 22"/>
          <p:cNvGrpSpPr/>
          <p:nvPr/>
        </p:nvGrpSpPr>
        <p:grpSpPr>
          <a:xfrm>
            <a:off x="-1" y="1463039"/>
            <a:ext cx="3040895" cy="7081346"/>
            <a:chOff x="0" y="0"/>
            <a:chExt cx="3040894" cy="7081344"/>
          </a:xfrm>
        </p:grpSpPr>
        <p:sp>
          <p:nvSpPr>
            <p:cNvPr id="165" name="Freeform 11"/>
            <p:cNvSpPr/>
            <p:nvPr/>
          </p:nvSpPr>
          <p:spPr>
            <a:xfrm>
              <a:off x="-1" y="2502911"/>
              <a:ext cx="106369" cy="66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Freeform 12"/>
            <p:cNvSpPr/>
            <p:nvPr/>
          </p:nvSpPr>
          <p:spPr>
            <a:xfrm>
              <a:off x="137088" y="3122688"/>
              <a:ext cx="688896" cy="24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Freeform 13"/>
            <p:cNvSpPr/>
            <p:nvPr/>
          </p:nvSpPr>
          <p:spPr>
            <a:xfrm>
              <a:off x="860160" y="5566080"/>
              <a:ext cx="649729" cy="151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Freeform 14"/>
            <p:cNvSpPr/>
            <p:nvPr/>
          </p:nvSpPr>
          <p:spPr>
            <a:xfrm>
              <a:off x="1024512" y="6693888"/>
              <a:ext cx="182401" cy="3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Freeform 15"/>
            <p:cNvSpPr/>
            <p:nvPr/>
          </p:nvSpPr>
          <p:spPr>
            <a:xfrm>
              <a:off x="106752" y="3171456"/>
              <a:ext cx="876673" cy="354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Freeform 16"/>
            <p:cNvSpPr/>
            <p:nvPr/>
          </p:nvSpPr>
          <p:spPr>
            <a:xfrm>
              <a:off x="27805" y="-1"/>
              <a:ext cx="108899" cy="3122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Freeform 17"/>
            <p:cNvSpPr/>
            <p:nvPr/>
          </p:nvSpPr>
          <p:spPr>
            <a:xfrm>
              <a:off x="82943" y="2897280"/>
              <a:ext cx="84097" cy="52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Freeform 18"/>
            <p:cNvSpPr/>
            <p:nvPr/>
          </p:nvSpPr>
          <p:spPr>
            <a:xfrm>
              <a:off x="821374" y="5599870"/>
              <a:ext cx="202753" cy="10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Freeform 19"/>
            <p:cNvSpPr/>
            <p:nvPr/>
          </p:nvSpPr>
          <p:spPr>
            <a:xfrm>
              <a:off x="826367" y="1247999"/>
              <a:ext cx="2214528" cy="431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Freeform 20"/>
            <p:cNvSpPr/>
            <p:nvPr/>
          </p:nvSpPr>
          <p:spPr>
            <a:xfrm>
              <a:off x="983807" y="6720768"/>
              <a:ext cx="172417" cy="36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Freeform 21"/>
            <p:cNvSpPr/>
            <p:nvPr/>
          </p:nvSpPr>
          <p:spPr>
            <a:xfrm>
              <a:off x="821374" y="5472767"/>
              <a:ext cx="38401" cy="23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Freeform 22"/>
            <p:cNvSpPr/>
            <p:nvPr/>
          </p:nvSpPr>
          <p:spPr>
            <a:xfrm>
              <a:off x="905854" y="6417792"/>
              <a:ext cx="255361" cy="66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0" name="Group 9"/>
          <p:cNvGrpSpPr/>
          <p:nvPr/>
        </p:nvGrpSpPr>
        <p:grpSpPr>
          <a:xfrm>
            <a:off x="28799" y="1219199"/>
            <a:ext cx="2514048" cy="7309826"/>
            <a:chOff x="0" y="0"/>
            <a:chExt cx="2514047" cy="7309825"/>
          </a:xfrm>
        </p:grpSpPr>
        <p:sp>
          <p:nvSpPr>
            <p:cNvPr id="178" name="Freeform 27"/>
            <p:cNvSpPr/>
            <p:nvPr/>
          </p:nvSpPr>
          <p:spPr>
            <a:xfrm>
              <a:off x="-1" y="-1"/>
              <a:ext cx="526081" cy="469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Freeform 28"/>
            <p:cNvSpPr/>
            <p:nvPr/>
          </p:nvSpPr>
          <p:spPr>
            <a:xfrm>
              <a:off x="558719" y="4604160"/>
              <a:ext cx="450049" cy="168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Freeform 29"/>
            <p:cNvSpPr/>
            <p:nvPr/>
          </p:nvSpPr>
          <p:spPr>
            <a:xfrm>
              <a:off x="1044862" y="6253439"/>
              <a:ext cx="460034" cy="105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Freeform 30"/>
            <p:cNvSpPr/>
            <p:nvPr/>
          </p:nvSpPr>
          <p:spPr>
            <a:xfrm>
              <a:off x="526463" y="4654848"/>
              <a:ext cx="589058" cy="238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Freeform 31"/>
            <p:cNvSpPr/>
            <p:nvPr/>
          </p:nvSpPr>
          <p:spPr>
            <a:xfrm>
              <a:off x="474655" y="1375104"/>
              <a:ext cx="181985" cy="322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Freeform 32"/>
            <p:cNvSpPr/>
            <p:nvPr/>
          </p:nvSpPr>
          <p:spPr>
            <a:xfrm>
              <a:off x="1156607" y="7010304"/>
              <a:ext cx="143617" cy="2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Freeform 33"/>
            <p:cNvSpPr/>
            <p:nvPr/>
          </p:nvSpPr>
          <p:spPr>
            <a:xfrm>
              <a:off x="506111" y="4382208"/>
              <a:ext cx="87553" cy="54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Freeform 34"/>
            <p:cNvSpPr/>
            <p:nvPr/>
          </p:nvSpPr>
          <p:spPr>
            <a:xfrm>
              <a:off x="1009151" y="3356159"/>
              <a:ext cx="1504896" cy="289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Freeform 35"/>
            <p:cNvSpPr/>
            <p:nvPr/>
          </p:nvSpPr>
          <p:spPr>
            <a:xfrm>
              <a:off x="1115904" y="7041024"/>
              <a:ext cx="128257" cy="26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Freeform 36"/>
            <p:cNvSpPr/>
            <p:nvPr/>
          </p:nvSpPr>
          <p:spPr>
            <a:xfrm>
              <a:off x="1009151" y="6290687"/>
              <a:ext cx="147073" cy="719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Freeform 37"/>
            <p:cNvSpPr/>
            <p:nvPr/>
          </p:nvSpPr>
          <p:spPr>
            <a:xfrm>
              <a:off x="1009151" y="6157056"/>
              <a:ext cx="41857" cy="24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Freeform 38"/>
            <p:cNvSpPr/>
            <p:nvPr/>
          </p:nvSpPr>
          <p:spPr>
            <a:xfrm>
              <a:off x="1044862" y="6744576"/>
              <a:ext cx="224641" cy="565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130048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91" name="Rectangle 6"/>
          <p:cNvSpPr/>
          <p:nvPr/>
        </p:nvSpPr>
        <p:spPr>
          <a:xfrm>
            <a:off x="-1" y="1219199"/>
            <a:ext cx="194305" cy="7314818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2" name="Freeform 6"/>
          <p:cNvSpPr/>
          <p:nvPr/>
        </p:nvSpPr>
        <p:spPr>
          <a:xfrm>
            <a:off x="-1" y="5831808"/>
            <a:ext cx="1857980" cy="829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3" name="Numero diapositiva"/>
          <p:cNvSpPr txBox="1"/>
          <p:nvPr>
            <p:ph type="sldNum" sz="quarter" idx="2"/>
          </p:nvPr>
        </p:nvSpPr>
        <p:spPr>
          <a:xfrm>
            <a:off x="567167" y="6050303"/>
            <a:ext cx="446541" cy="464301"/>
          </a:xfrm>
          <a:prstGeom prst="rect">
            <a:avLst/>
          </a:prstGeom>
        </p:spPr>
        <p:txBody>
          <a:bodyPr lIns="47999" tIns="47999" rIns="47999" bIns="47999" anchor="t"/>
          <a:lstStyle>
            <a:lvl1pPr algn="l" defTabSz="1300480">
              <a:defRPr sz="2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a titolo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2"/>
          <p:cNvGrpSpPr/>
          <p:nvPr/>
        </p:nvGrpSpPr>
        <p:grpSpPr>
          <a:xfrm>
            <a:off x="-1" y="1463039"/>
            <a:ext cx="3041228" cy="7081522"/>
            <a:chOff x="0" y="0"/>
            <a:chExt cx="3041227" cy="7081520"/>
          </a:xfrm>
        </p:grpSpPr>
        <p:sp>
          <p:nvSpPr>
            <p:cNvPr id="200" name="Freeform 11"/>
            <p:cNvSpPr/>
            <p:nvPr/>
          </p:nvSpPr>
          <p:spPr>
            <a:xfrm>
              <a:off x="-1" y="2502746"/>
              <a:ext cx="106682" cy="66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Freeform 12"/>
            <p:cNvSpPr/>
            <p:nvPr/>
          </p:nvSpPr>
          <p:spPr>
            <a:xfrm>
              <a:off x="137160" y="3122507"/>
              <a:ext cx="689186" cy="247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Freeform 13"/>
            <p:cNvSpPr/>
            <p:nvPr/>
          </p:nvSpPr>
          <p:spPr>
            <a:xfrm>
              <a:off x="860213" y="5565987"/>
              <a:ext cx="650241" cy="15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Freeform 14"/>
            <p:cNvSpPr/>
            <p:nvPr/>
          </p:nvSpPr>
          <p:spPr>
            <a:xfrm>
              <a:off x="1024467" y="6693748"/>
              <a:ext cx="182881" cy="3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Freeform 15"/>
            <p:cNvSpPr/>
            <p:nvPr/>
          </p:nvSpPr>
          <p:spPr>
            <a:xfrm>
              <a:off x="106680" y="3171614"/>
              <a:ext cx="877147" cy="354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Freeform 16"/>
            <p:cNvSpPr/>
            <p:nvPr/>
          </p:nvSpPr>
          <p:spPr>
            <a:xfrm>
              <a:off x="27723" y="-1"/>
              <a:ext cx="109438" cy="312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Freeform 17"/>
            <p:cNvSpPr/>
            <p:nvPr/>
          </p:nvSpPr>
          <p:spPr>
            <a:xfrm>
              <a:off x="82973" y="2897294"/>
              <a:ext cx="84668" cy="52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Freeform 18"/>
            <p:cNvSpPr/>
            <p:nvPr/>
          </p:nvSpPr>
          <p:spPr>
            <a:xfrm>
              <a:off x="821267" y="5599853"/>
              <a:ext cx="203201" cy="109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Freeform 19"/>
            <p:cNvSpPr/>
            <p:nvPr/>
          </p:nvSpPr>
          <p:spPr>
            <a:xfrm>
              <a:off x="826347" y="1247986"/>
              <a:ext cx="2214880" cy="4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9" name="Freeform 20"/>
            <p:cNvSpPr/>
            <p:nvPr/>
          </p:nvSpPr>
          <p:spPr>
            <a:xfrm>
              <a:off x="983826" y="6720840"/>
              <a:ext cx="172721" cy="36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Freeform 21"/>
            <p:cNvSpPr/>
            <p:nvPr/>
          </p:nvSpPr>
          <p:spPr>
            <a:xfrm>
              <a:off x="821267" y="5472853"/>
              <a:ext cx="3894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Freeform 22"/>
            <p:cNvSpPr/>
            <p:nvPr/>
          </p:nvSpPr>
          <p:spPr>
            <a:xfrm>
              <a:off x="905934" y="6417734"/>
              <a:ext cx="255693" cy="6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25" name="Group 9"/>
          <p:cNvGrpSpPr/>
          <p:nvPr/>
        </p:nvGrpSpPr>
        <p:grpSpPr>
          <a:xfrm>
            <a:off x="28786" y="1219199"/>
            <a:ext cx="2514601" cy="7310122"/>
            <a:chOff x="0" y="0"/>
            <a:chExt cx="2514599" cy="7310121"/>
          </a:xfrm>
        </p:grpSpPr>
        <p:sp>
          <p:nvSpPr>
            <p:cNvPr id="213" name="Freeform 27"/>
            <p:cNvSpPr/>
            <p:nvPr/>
          </p:nvSpPr>
          <p:spPr>
            <a:xfrm>
              <a:off x="-1" y="-1"/>
              <a:ext cx="526627" cy="46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Freeform 28"/>
            <p:cNvSpPr/>
            <p:nvPr/>
          </p:nvSpPr>
          <p:spPr>
            <a:xfrm>
              <a:off x="558800" y="4604174"/>
              <a:ext cx="450427" cy="168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Freeform 29"/>
            <p:cNvSpPr/>
            <p:nvPr/>
          </p:nvSpPr>
          <p:spPr>
            <a:xfrm>
              <a:off x="1044785" y="6253481"/>
              <a:ext cx="460588" cy="105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Freeform 30"/>
            <p:cNvSpPr/>
            <p:nvPr/>
          </p:nvSpPr>
          <p:spPr>
            <a:xfrm>
              <a:off x="526625" y="4654974"/>
              <a:ext cx="589281" cy="238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Freeform 31"/>
            <p:cNvSpPr/>
            <p:nvPr/>
          </p:nvSpPr>
          <p:spPr>
            <a:xfrm>
              <a:off x="474627" y="1374986"/>
              <a:ext cx="182387" cy="322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Freeform 32"/>
            <p:cNvSpPr/>
            <p:nvPr/>
          </p:nvSpPr>
          <p:spPr>
            <a:xfrm>
              <a:off x="1156546" y="7010400"/>
              <a:ext cx="143935" cy="29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Freeform 33"/>
            <p:cNvSpPr/>
            <p:nvPr/>
          </p:nvSpPr>
          <p:spPr>
            <a:xfrm>
              <a:off x="506305" y="4382347"/>
              <a:ext cx="88055" cy="54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Freeform 34"/>
            <p:cNvSpPr/>
            <p:nvPr/>
          </p:nvSpPr>
          <p:spPr>
            <a:xfrm>
              <a:off x="1009226" y="3356187"/>
              <a:ext cx="1505374" cy="289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Freeform 35"/>
            <p:cNvSpPr/>
            <p:nvPr/>
          </p:nvSpPr>
          <p:spPr>
            <a:xfrm>
              <a:off x="1115905" y="7040881"/>
              <a:ext cx="128694" cy="26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Freeform 36"/>
            <p:cNvSpPr/>
            <p:nvPr/>
          </p:nvSpPr>
          <p:spPr>
            <a:xfrm>
              <a:off x="1009226" y="6290734"/>
              <a:ext cx="147321" cy="7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Freeform 37"/>
            <p:cNvSpPr/>
            <p:nvPr/>
          </p:nvSpPr>
          <p:spPr>
            <a:xfrm>
              <a:off x="1009226" y="6156960"/>
              <a:ext cx="42334" cy="24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Freeform 38"/>
            <p:cNvSpPr/>
            <p:nvPr/>
          </p:nvSpPr>
          <p:spPr>
            <a:xfrm>
              <a:off x="1044785" y="6744547"/>
              <a:ext cx="225215" cy="5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26" name="Rectangle 6"/>
          <p:cNvSpPr/>
          <p:nvPr/>
        </p:nvSpPr>
        <p:spPr>
          <a:xfrm>
            <a:off x="-1" y="1219199"/>
            <a:ext cx="194735" cy="7315201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7" name="Freeform 6"/>
          <p:cNvSpPr/>
          <p:nvPr/>
        </p:nvSpPr>
        <p:spPr>
          <a:xfrm>
            <a:off x="-1" y="5831840"/>
            <a:ext cx="1858474" cy="829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1" h="21600" fill="norm" stroke="1" extrusionOk="0">
                <a:moveTo>
                  <a:pt x="16665" y="21600"/>
                </a:moveTo>
                <a:cubicBezTo>
                  <a:pt x="16839" y="21600"/>
                  <a:pt x="16955" y="21470"/>
                  <a:pt x="17013" y="21340"/>
                </a:cubicBezTo>
                <a:cubicBezTo>
                  <a:pt x="17013" y="21210"/>
                  <a:pt x="17071" y="21210"/>
                  <a:pt x="17071" y="21210"/>
                </a:cubicBezTo>
                <a:cubicBezTo>
                  <a:pt x="21484" y="11320"/>
                  <a:pt x="21484" y="11320"/>
                  <a:pt x="21484" y="11320"/>
                </a:cubicBezTo>
                <a:cubicBezTo>
                  <a:pt x="21600" y="11060"/>
                  <a:pt x="21600" y="10540"/>
                  <a:pt x="21484" y="10149"/>
                </a:cubicBezTo>
                <a:cubicBezTo>
                  <a:pt x="17071" y="390"/>
                  <a:pt x="17071" y="390"/>
                  <a:pt x="17071" y="390"/>
                </a:cubicBezTo>
                <a:cubicBezTo>
                  <a:pt x="17071" y="260"/>
                  <a:pt x="17013" y="260"/>
                  <a:pt x="17013" y="260"/>
                </a:cubicBezTo>
                <a:cubicBezTo>
                  <a:pt x="16955" y="130"/>
                  <a:pt x="16839" y="0"/>
                  <a:pt x="166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lnTo>
                  <a:pt x="16665" y="21600"/>
                </a:ln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8" name="Testo titolo"/>
          <p:cNvSpPr txBox="1"/>
          <p:nvPr>
            <p:ph type="title"/>
          </p:nvPr>
        </p:nvSpPr>
        <p:spPr>
          <a:xfrm>
            <a:off x="2761827" y="3901439"/>
            <a:ext cx="9509761" cy="2413635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650240">
              <a:defRPr cap="none" spc="0" sz="7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229" name="Corpo livello uno…"/>
          <p:cNvSpPr txBox="1"/>
          <p:nvPr>
            <p:ph type="body" sz="quarter" idx="1"/>
          </p:nvPr>
        </p:nvSpPr>
        <p:spPr>
          <a:xfrm>
            <a:off x="2761827" y="6315071"/>
            <a:ext cx="9509761" cy="1201369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defTabSz="650240">
              <a:spcBef>
                <a:spcPts val="1400"/>
              </a:spcBef>
              <a:buClrTx/>
              <a:buSzTx/>
              <a:buNone/>
              <a:defRPr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0" name="Numero diapositiva"/>
          <p:cNvSpPr txBox="1"/>
          <p:nvPr>
            <p:ph type="sldNum" sz="quarter" idx="2"/>
          </p:nvPr>
        </p:nvSpPr>
        <p:spPr>
          <a:xfrm>
            <a:off x="894310" y="5980345"/>
            <a:ext cx="504384" cy="5293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650240"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a">
    <p:bg>
      <p:bgPr>
        <a:gradFill flip="none" rotWithShape="1"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2"/>
          <p:cNvGrpSpPr/>
          <p:nvPr/>
        </p:nvGrpSpPr>
        <p:grpSpPr>
          <a:xfrm>
            <a:off x="-1" y="1463039"/>
            <a:ext cx="3041228" cy="7081522"/>
            <a:chOff x="0" y="0"/>
            <a:chExt cx="3041227" cy="7081520"/>
          </a:xfrm>
        </p:grpSpPr>
        <p:sp>
          <p:nvSpPr>
            <p:cNvPr id="237" name="Freeform 11"/>
            <p:cNvSpPr/>
            <p:nvPr/>
          </p:nvSpPr>
          <p:spPr>
            <a:xfrm>
              <a:off x="-1" y="2502746"/>
              <a:ext cx="106682" cy="668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Freeform 12"/>
            <p:cNvSpPr/>
            <p:nvPr/>
          </p:nvSpPr>
          <p:spPr>
            <a:xfrm>
              <a:off x="137160" y="3122507"/>
              <a:ext cx="689186" cy="2477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" name="Freeform 13"/>
            <p:cNvSpPr/>
            <p:nvPr/>
          </p:nvSpPr>
          <p:spPr>
            <a:xfrm>
              <a:off x="860213" y="5565987"/>
              <a:ext cx="650241" cy="151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0" name="Freeform 14"/>
            <p:cNvSpPr/>
            <p:nvPr/>
          </p:nvSpPr>
          <p:spPr>
            <a:xfrm>
              <a:off x="1024467" y="6693748"/>
              <a:ext cx="182881" cy="38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" name="Freeform 15"/>
            <p:cNvSpPr/>
            <p:nvPr/>
          </p:nvSpPr>
          <p:spPr>
            <a:xfrm>
              <a:off x="106680" y="3171614"/>
              <a:ext cx="877147" cy="354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" name="Freeform 16"/>
            <p:cNvSpPr/>
            <p:nvPr/>
          </p:nvSpPr>
          <p:spPr>
            <a:xfrm>
              <a:off x="27723" y="-1"/>
              <a:ext cx="109438" cy="312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3" name="Freeform 17"/>
            <p:cNvSpPr/>
            <p:nvPr/>
          </p:nvSpPr>
          <p:spPr>
            <a:xfrm>
              <a:off x="82973" y="2897294"/>
              <a:ext cx="84668" cy="52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" name="Freeform 18"/>
            <p:cNvSpPr/>
            <p:nvPr/>
          </p:nvSpPr>
          <p:spPr>
            <a:xfrm>
              <a:off x="821267" y="5599853"/>
              <a:ext cx="203201" cy="109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" name="Freeform 19"/>
            <p:cNvSpPr/>
            <p:nvPr/>
          </p:nvSpPr>
          <p:spPr>
            <a:xfrm>
              <a:off x="826347" y="1247986"/>
              <a:ext cx="2214880" cy="4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6" name="Freeform 20"/>
            <p:cNvSpPr/>
            <p:nvPr/>
          </p:nvSpPr>
          <p:spPr>
            <a:xfrm>
              <a:off x="983826" y="6720840"/>
              <a:ext cx="172721" cy="360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7" name="Freeform 21"/>
            <p:cNvSpPr/>
            <p:nvPr/>
          </p:nvSpPr>
          <p:spPr>
            <a:xfrm>
              <a:off x="821267" y="5472853"/>
              <a:ext cx="38947" cy="237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" name="Freeform 22"/>
            <p:cNvSpPr/>
            <p:nvPr/>
          </p:nvSpPr>
          <p:spPr>
            <a:xfrm>
              <a:off x="905934" y="6417734"/>
              <a:ext cx="255693" cy="6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62" name="Group 9"/>
          <p:cNvGrpSpPr/>
          <p:nvPr/>
        </p:nvGrpSpPr>
        <p:grpSpPr>
          <a:xfrm>
            <a:off x="28786" y="1219199"/>
            <a:ext cx="2514601" cy="7310122"/>
            <a:chOff x="0" y="0"/>
            <a:chExt cx="2514599" cy="7310121"/>
          </a:xfrm>
        </p:grpSpPr>
        <p:sp>
          <p:nvSpPr>
            <p:cNvPr id="250" name="Freeform 27"/>
            <p:cNvSpPr/>
            <p:nvPr/>
          </p:nvSpPr>
          <p:spPr>
            <a:xfrm>
              <a:off x="-1" y="-1"/>
              <a:ext cx="526627" cy="469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1" name="Freeform 28"/>
            <p:cNvSpPr/>
            <p:nvPr/>
          </p:nvSpPr>
          <p:spPr>
            <a:xfrm>
              <a:off x="558800" y="4604174"/>
              <a:ext cx="450427" cy="168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2" name="Freeform 29"/>
            <p:cNvSpPr/>
            <p:nvPr/>
          </p:nvSpPr>
          <p:spPr>
            <a:xfrm>
              <a:off x="1044785" y="6253481"/>
              <a:ext cx="460588" cy="105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" name="Freeform 30"/>
            <p:cNvSpPr/>
            <p:nvPr/>
          </p:nvSpPr>
          <p:spPr>
            <a:xfrm>
              <a:off x="526625" y="4654974"/>
              <a:ext cx="589281" cy="238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4" name="Freeform 31"/>
            <p:cNvSpPr/>
            <p:nvPr/>
          </p:nvSpPr>
          <p:spPr>
            <a:xfrm>
              <a:off x="474627" y="1374986"/>
              <a:ext cx="182387" cy="3229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" name="Freeform 32"/>
            <p:cNvSpPr/>
            <p:nvPr/>
          </p:nvSpPr>
          <p:spPr>
            <a:xfrm>
              <a:off x="1156546" y="7010400"/>
              <a:ext cx="143935" cy="29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" name="Freeform 33"/>
            <p:cNvSpPr/>
            <p:nvPr/>
          </p:nvSpPr>
          <p:spPr>
            <a:xfrm>
              <a:off x="506305" y="4382347"/>
              <a:ext cx="88055" cy="545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" name="Freeform 34"/>
            <p:cNvSpPr/>
            <p:nvPr/>
          </p:nvSpPr>
          <p:spPr>
            <a:xfrm>
              <a:off x="1009226" y="3356187"/>
              <a:ext cx="1505374" cy="289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8" name="Freeform 35"/>
            <p:cNvSpPr/>
            <p:nvPr/>
          </p:nvSpPr>
          <p:spPr>
            <a:xfrm>
              <a:off x="1115905" y="7040881"/>
              <a:ext cx="128694" cy="26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" name="Freeform 36"/>
            <p:cNvSpPr/>
            <p:nvPr/>
          </p:nvSpPr>
          <p:spPr>
            <a:xfrm>
              <a:off x="1009226" y="6290734"/>
              <a:ext cx="147321" cy="7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" name="Freeform 37"/>
            <p:cNvSpPr/>
            <p:nvPr/>
          </p:nvSpPr>
          <p:spPr>
            <a:xfrm>
              <a:off x="1009226" y="6156960"/>
              <a:ext cx="42334" cy="243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1" name="Freeform 38"/>
            <p:cNvSpPr/>
            <p:nvPr/>
          </p:nvSpPr>
          <p:spPr>
            <a:xfrm>
              <a:off x="1044785" y="6744547"/>
              <a:ext cx="225215" cy="5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algn="l" defTabSz="65024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63" name="Rectangle 6"/>
          <p:cNvSpPr/>
          <p:nvPr/>
        </p:nvSpPr>
        <p:spPr>
          <a:xfrm>
            <a:off x="-1" y="1219199"/>
            <a:ext cx="194735" cy="7315201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4" name="Freeform 11"/>
          <p:cNvSpPr/>
          <p:nvPr/>
        </p:nvSpPr>
        <p:spPr>
          <a:xfrm flipH="1" rot="10800000">
            <a:off x="-5081" y="1981199"/>
            <a:ext cx="1702589" cy="54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fill="norm" stroke="1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rgbClr val="A53010"/>
          </a:solidFill>
          <a:ln w="12700">
            <a:miter lim="400000"/>
          </a:ln>
        </p:spPr>
        <p:txBody>
          <a:bodyPr lIns="48767" tIns="48767" rIns="48767" bIns="48767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5" name="Numero diapositiva"/>
          <p:cNvSpPr txBox="1"/>
          <p:nvPr>
            <p:ph type="sldNum" sz="quarter" idx="2"/>
          </p:nvPr>
        </p:nvSpPr>
        <p:spPr>
          <a:xfrm>
            <a:off x="894310" y="1989158"/>
            <a:ext cx="504384" cy="5293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650240">
              <a:defRPr sz="28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contenu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sto titolo"/>
          <p:cNvSpPr txBox="1"/>
          <p:nvPr>
            <p:ph type="title"/>
          </p:nvPr>
        </p:nvSpPr>
        <p:spPr>
          <a:xfrm>
            <a:off x="894079" y="1608666"/>
            <a:ext cx="11216642" cy="1413935"/>
          </a:xfrm>
          <a:prstGeom prst="rect">
            <a:avLst/>
          </a:prstGeom>
        </p:spPr>
        <p:txBody>
          <a:bodyPr lIns="48767" tIns="48767" rIns="48767" bIns="48767" anchor="ctr"/>
          <a:lstStyle>
            <a:lvl1pPr defTabSz="1300480">
              <a:lnSpc>
                <a:spcPct val="90000"/>
              </a:lnSpc>
              <a:defRPr cap="none" spc="0" sz="6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Testo titolo</a:t>
            </a:r>
          </a:p>
        </p:txBody>
      </p:sp>
      <p:sp>
        <p:nvSpPr>
          <p:cNvPr id="273" name="Corpo livello uno…"/>
          <p:cNvSpPr txBox="1"/>
          <p:nvPr>
            <p:ph type="body" idx="1"/>
          </p:nvPr>
        </p:nvSpPr>
        <p:spPr>
          <a:xfrm>
            <a:off x="894079" y="3166533"/>
            <a:ext cx="11216642" cy="4641428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310242" indent="-310242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ClrTx/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4" name="Numero diapositiva"/>
          <p:cNvSpPr txBox="1"/>
          <p:nvPr>
            <p:ph type="sldNum" sz="quarter" idx="2"/>
          </p:nvPr>
        </p:nvSpPr>
        <p:spPr>
          <a:xfrm>
            <a:off x="11787362" y="8024622"/>
            <a:ext cx="323359" cy="338837"/>
          </a:xfrm>
          <a:prstGeom prst="rect">
            <a:avLst/>
          </a:prstGeom>
        </p:spPr>
        <p:txBody>
          <a:bodyPr lIns="48767" tIns="48767" rIns="48767" bIns="48767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magin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esto titolo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32" name="Corpo livello uno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sto titolo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Testo titolo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magin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esto titolo"/>
          <p:cNvSpPr txBox="1"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0" name="Corpo livello uno…"/>
          <p:cNvSpPr txBox="1"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sto tito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magin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esto titolo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77" name="Corpo livello uno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orpo livello uno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11897" y="9258299"/>
            <a:ext cx="35204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Fattori protettivi e di tamponamento"/>
          <p:cNvSpPr txBox="1"/>
          <p:nvPr>
            <p:ph type="title"/>
          </p:nvPr>
        </p:nvSpPr>
        <p:spPr>
          <a:xfrm>
            <a:off x="2064120" y="2645905"/>
            <a:ext cx="8876560" cy="4461790"/>
          </a:xfrm>
          <a:prstGeom prst="rect">
            <a:avLst/>
          </a:prstGeom>
        </p:spPr>
        <p:txBody>
          <a:bodyPr/>
          <a:lstStyle>
            <a:lvl1pPr algn="ctr">
              <a:defRPr spc="959" sz="6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protettivi e di tamponamento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hiedere aiuto"/>
          <p:cNvSpPr txBox="1"/>
          <p:nvPr>
            <p:ph type="title"/>
          </p:nvPr>
        </p:nvSpPr>
        <p:spPr>
          <a:xfrm>
            <a:off x="2999778" y="676189"/>
            <a:ext cx="7005244" cy="1325100"/>
          </a:xfrm>
          <a:prstGeom prst="rect">
            <a:avLst/>
          </a:prstGeom>
          <a:ln w="38100">
            <a:solidFill>
              <a:srgbClr val="D71A16"/>
            </a:solidFill>
          </a:ln>
        </p:spPr>
        <p:txBody>
          <a:bodyPr/>
          <a:lstStyle>
            <a:lvl1pPr algn="ctr" defTabSz="560831">
              <a:defRPr spc="844" sz="5280">
                <a:solidFill>
                  <a:srgbClr val="D71A16"/>
                </a:solidFill>
              </a:defRPr>
            </a:lvl1pPr>
          </a:lstStyle>
          <a:p>
            <a:pPr/>
            <a:r>
              <a:t>Chiedere aiuto</a:t>
            </a:r>
          </a:p>
        </p:txBody>
      </p:sp>
      <p:sp>
        <p:nvSpPr>
          <p:cNvPr id="341" name="Potenziali costi sociali…"/>
          <p:cNvSpPr txBox="1"/>
          <p:nvPr/>
        </p:nvSpPr>
        <p:spPr>
          <a:xfrm>
            <a:off x="2980728" y="2198974"/>
            <a:ext cx="7992284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Potenziali costi sociali </a:t>
            </a: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Essere cisti come socialmente incompetenti </a:t>
            </a: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Essere visti come deboli</a:t>
            </a: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Paura di rivalsa da parte dei bulli</a:t>
            </a: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Desiderio di mostrarsi indipendenti </a:t>
            </a:r>
          </a:p>
          <a:p>
            <a:pPr marL="391583" indent="-391583" algn="l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Paura di peggiorare la situazione </a:t>
            </a:r>
          </a:p>
        </p:txBody>
      </p:sp>
      <p:sp>
        <p:nvSpPr>
          <p:cNvPr id="342" name="La volontà degli studenti di rivolgersi agli insegnanti per chiedere aiuto dipende dal tipo di relazioni che essi instaurano con l’insegnante"/>
          <p:cNvSpPr txBox="1"/>
          <p:nvPr/>
        </p:nvSpPr>
        <p:spPr>
          <a:xfrm>
            <a:off x="2506258" y="6153413"/>
            <a:ext cx="7992284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000000"/>
                </a:solidFill>
              </a:defRPr>
            </a:lvl1pPr>
          </a:lstStyle>
          <a:p>
            <a:pPr/>
            <a:r>
              <a:t>La volontà degli studenti di rivolgersi agli insegnanti per chiedere aiuto dipende dal tipo di relazioni che essi instaurano con l’insegnante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hiedere aiuto"/>
          <p:cNvSpPr txBox="1"/>
          <p:nvPr>
            <p:ph type="title"/>
          </p:nvPr>
        </p:nvSpPr>
        <p:spPr>
          <a:xfrm>
            <a:off x="2999778" y="509972"/>
            <a:ext cx="7005244" cy="1325100"/>
          </a:xfrm>
          <a:prstGeom prst="rect">
            <a:avLst/>
          </a:prstGeom>
          <a:ln w="38100">
            <a:solidFill>
              <a:srgbClr val="D71A16"/>
            </a:solidFill>
          </a:ln>
        </p:spPr>
        <p:txBody>
          <a:bodyPr/>
          <a:lstStyle>
            <a:lvl1pPr algn="ctr" defTabSz="560831">
              <a:defRPr spc="844" sz="5280">
                <a:solidFill>
                  <a:srgbClr val="D71A16"/>
                </a:solidFill>
              </a:defRPr>
            </a:lvl1pPr>
          </a:lstStyle>
          <a:p>
            <a:pPr/>
            <a:r>
              <a:t>Chiedere aiuto</a:t>
            </a:r>
          </a:p>
        </p:txBody>
      </p:sp>
      <p:sp>
        <p:nvSpPr>
          <p:cNvPr id="345" name="È minore se è legata al desiderio di amicizie con i pari"/>
          <p:cNvSpPr txBox="1"/>
          <p:nvPr/>
        </p:nvSpPr>
        <p:spPr>
          <a:xfrm>
            <a:off x="7241119" y="4349672"/>
            <a:ext cx="3591585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È minore se è legata al desiderio di amicizie con i pari</a:t>
            </a:r>
          </a:p>
        </p:txBody>
      </p:sp>
      <p:sp>
        <p:nvSpPr>
          <p:cNvPr id="346" name="La richiesta d’aiuto è legata a particolari obbiettivi"/>
          <p:cNvSpPr txBox="1"/>
          <p:nvPr/>
        </p:nvSpPr>
        <p:spPr>
          <a:xfrm>
            <a:off x="3704987" y="2298779"/>
            <a:ext cx="5594826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000000"/>
                </a:solidFill>
              </a:defRPr>
            </a:lvl1pPr>
          </a:lstStyle>
          <a:p>
            <a:pPr/>
            <a:r>
              <a:t>La richiesta d’aiuto è legata a particolari obbiettivi</a:t>
            </a:r>
          </a:p>
        </p:txBody>
      </p:sp>
      <p:sp>
        <p:nvSpPr>
          <p:cNvPr id="347" name="È maggiore se lo scopo è risolvere il conflitto"/>
          <p:cNvSpPr txBox="1"/>
          <p:nvPr/>
        </p:nvSpPr>
        <p:spPr>
          <a:xfrm>
            <a:off x="2172096" y="4349672"/>
            <a:ext cx="3387837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È maggiore se lo scopo è risolvere il conflitto </a:t>
            </a:r>
          </a:p>
        </p:txBody>
      </p:sp>
      <p:sp>
        <p:nvSpPr>
          <p:cNvPr id="348" name="Linea"/>
          <p:cNvSpPr/>
          <p:nvPr/>
        </p:nvSpPr>
        <p:spPr>
          <a:xfrm>
            <a:off x="6528745" y="3637298"/>
            <a:ext cx="712374" cy="71237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49" name="Linea"/>
          <p:cNvSpPr/>
          <p:nvPr/>
        </p:nvSpPr>
        <p:spPr>
          <a:xfrm flipH="1">
            <a:off x="5559932" y="3634678"/>
            <a:ext cx="717615" cy="717615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pic>
        <p:nvPicPr>
          <p:cNvPr id="350" name="C5E29AF2-EE89-47DB-8BA0-9152F9171F21-L0-001.jpeg" descr="C5E29AF2-EE89-47DB-8BA0-9152F9171F21-L0-001.jpeg"/>
          <p:cNvPicPr>
            <a:picLocks noChangeAspect="1"/>
          </p:cNvPicPr>
          <p:nvPr/>
        </p:nvPicPr>
        <p:blipFill>
          <a:blip r:embed="rId2">
            <a:extLst/>
          </a:blip>
          <a:srcRect l="0" t="8639" r="0" b="22798"/>
          <a:stretch>
            <a:fillRect/>
          </a:stretch>
        </p:blipFill>
        <p:spPr>
          <a:xfrm>
            <a:off x="2172096" y="6110399"/>
            <a:ext cx="8660660" cy="31668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hiedere aiuto"/>
          <p:cNvSpPr txBox="1"/>
          <p:nvPr>
            <p:ph type="title"/>
          </p:nvPr>
        </p:nvSpPr>
        <p:spPr>
          <a:xfrm>
            <a:off x="2999778" y="519173"/>
            <a:ext cx="7005244" cy="1325100"/>
          </a:xfrm>
          <a:prstGeom prst="rect">
            <a:avLst/>
          </a:prstGeom>
          <a:ln w="38100">
            <a:solidFill>
              <a:srgbClr val="D71A16"/>
            </a:solidFill>
          </a:ln>
        </p:spPr>
        <p:txBody>
          <a:bodyPr/>
          <a:lstStyle>
            <a:lvl1pPr algn="ctr" defTabSz="560831">
              <a:defRPr spc="844" sz="5280">
                <a:solidFill>
                  <a:srgbClr val="D71A16"/>
                </a:solidFill>
              </a:defRPr>
            </a:lvl1pPr>
          </a:lstStyle>
          <a:p>
            <a:pPr/>
            <a:r>
              <a:t>Chiedere aiuto</a:t>
            </a:r>
          </a:p>
        </p:txBody>
      </p:sp>
      <p:sp>
        <p:nvSpPr>
          <p:cNvPr id="353" name="La richiesta è influenzata dalla sensazione della gravità della situazione"/>
          <p:cNvSpPr txBox="1"/>
          <p:nvPr/>
        </p:nvSpPr>
        <p:spPr>
          <a:xfrm>
            <a:off x="2980728" y="2152092"/>
            <a:ext cx="704334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La richiesta è influenzata dalla sensazione della gravità della situazione</a:t>
            </a:r>
          </a:p>
        </p:txBody>
      </p:sp>
      <p:sp>
        <p:nvSpPr>
          <p:cNvPr id="354" name="Influenzata a sua volta dalla popolarità degli studenti"/>
          <p:cNvSpPr txBox="1"/>
          <p:nvPr/>
        </p:nvSpPr>
        <p:spPr>
          <a:xfrm>
            <a:off x="1885092" y="4161400"/>
            <a:ext cx="923461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Influenzata a sua volta dalla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popolarità</a:t>
            </a:r>
            <a:r>
              <a:t> degli studenti</a:t>
            </a:r>
          </a:p>
        </p:txBody>
      </p:sp>
      <p:sp>
        <p:nvSpPr>
          <p:cNvPr id="355" name="I bambini non popolari percepiscono lo stesso grado di pericolo per ogni tipo di molestia"/>
          <p:cNvSpPr txBox="1"/>
          <p:nvPr/>
        </p:nvSpPr>
        <p:spPr>
          <a:xfrm>
            <a:off x="2432910" y="5727373"/>
            <a:ext cx="813898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I bambini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non popolari </a:t>
            </a:r>
            <a:r>
              <a:t>percepiscono lo stesso grado di pericolo per ogni tipo di molestia </a:t>
            </a:r>
          </a:p>
        </p:txBody>
      </p:sp>
      <p:sp>
        <p:nvSpPr>
          <p:cNvPr id="356" name="Gli insegnanti devono essere più sensibili e responsivi nei confronti dei bambini non popolari"/>
          <p:cNvSpPr txBox="1"/>
          <p:nvPr/>
        </p:nvSpPr>
        <p:spPr>
          <a:xfrm>
            <a:off x="2183575" y="7814045"/>
            <a:ext cx="863765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Gli insegnanti devono essere più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sensibili </a:t>
            </a:r>
            <a:r>
              <a:t>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responsivi</a:t>
            </a:r>
            <a:r>
              <a:t> nei confronti dei bambini non popolari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</a:t>
            </a:r>
          </a:p>
        </p:txBody>
      </p:sp>
      <p:sp>
        <p:nvSpPr>
          <p:cNvPr id="357" name="Linea"/>
          <p:cNvSpPr/>
          <p:nvPr/>
        </p:nvSpPr>
        <p:spPr>
          <a:xfrm flipV="1">
            <a:off x="6502400" y="3295092"/>
            <a:ext cx="1" cy="866309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58" name="Linea"/>
          <p:cNvSpPr/>
          <p:nvPr/>
        </p:nvSpPr>
        <p:spPr>
          <a:xfrm flipV="1">
            <a:off x="6502400" y="4783700"/>
            <a:ext cx="0" cy="943674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59" name="Linea"/>
          <p:cNvSpPr/>
          <p:nvPr/>
        </p:nvSpPr>
        <p:spPr>
          <a:xfrm flipV="1">
            <a:off x="6502399" y="6870372"/>
            <a:ext cx="1" cy="943674"/>
          </a:xfrm>
          <a:prstGeom prst="line">
            <a:avLst/>
          </a:prstGeom>
          <a:ln w="762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e amicizie"/>
          <p:cNvSpPr txBox="1"/>
          <p:nvPr>
            <p:ph type="title"/>
          </p:nvPr>
        </p:nvSpPr>
        <p:spPr>
          <a:xfrm>
            <a:off x="660400" y="486878"/>
            <a:ext cx="11684000" cy="100054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71A1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 amicizie</a:t>
            </a:r>
          </a:p>
        </p:txBody>
      </p:sp>
      <p:sp>
        <p:nvSpPr>
          <p:cNvPr id="362" name="I soggetti a rischio necessitano di coltivare l’abilità fondamentale di instaurare amicizie"/>
          <p:cNvSpPr txBox="1"/>
          <p:nvPr/>
        </p:nvSpPr>
        <p:spPr>
          <a:xfrm>
            <a:off x="2776574" y="1487423"/>
            <a:ext cx="74516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I soggetti a rischio necessitano di coltivare l’abilità fondamentale di instaurare amicizie</a:t>
            </a:r>
          </a:p>
        </p:txBody>
      </p:sp>
      <p:sp>
        <p:nvSpPr>
          <p:cNvPr id="363" name="grazie alla quale possono garantirsi un supporto valido contro le vittimizzazioni"/>
          <p:cNvSpPr txBox="1"/>
          <p:nvPr/>
        </p:nvSpPr>
        <p:spPr>
          <a:xfrm>
            <a:off x="2776574" y="2952959"/>
            <a:ext cx="74516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grazie alla quale possono garantirsi un supporto valido contro le vittimizzazioni</a:t>
            </a:r>
          </a:p>
        </p:txBody>
      </p:sp>
      <p:pic>
        <p:nvPicPr>
          <p:cNvPr id="364" name="3211B3C4-930C-4F56-8981-F3BDE26BC9E7-L0-001.jpeg" descr="3211B3C4-930C-4F56-8981-F3BDE26BC9E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7337" y="4418496"/>
            <a:ext cx="7190126" cy="4791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Fattori di rischio per le amicizie"/>
          <p:cNvSpPr txBox="1"/>
          <p:nvPr>
            <p:ph type="title"/>
          </p:nvPr>
        </p:nvSpPr>
        <p:spPr>
          <a:xfrm>
            <a:off x="660400" y="532899"/>
            <a:ext cx="11684000" cy="900834"/>
          </a:xfrm>
          <a:prstGeom prst="rect">
            <a:avLst/>
          </a:prstGeom>
        </p:spPr>
        <p:txBody>
          <a:bodyPr/>
          <a:lstStyle>
            <a:lvl1pPr defTabSz="508254">
              <a:defRPr spc="626" sz="3915">
                <a:solidFill>
                  <a:srgbClr val="D71A1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di rischio per le amicizie </a:t>
            </a:r>
          </a:p>
        </p:txBody>
      </p:sp>
      <p:sp>
        <p:nvSpPr>
          <p:cNvPr id="367" name="Individuale…"/>
          <p:cNvSpPr txBox="1"/>
          <p:nvPr/>
        </p:nvSpPr>
        <p:spPr>
          <a:xfrm>
            <a:off x="473600" y="2438400"/>
            <a:ext cx="5553255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3500"/>
              <a:t>Individuale</a:t>
            </a:r>
            <a:r>
              <a:t> </a:t>
            </a: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Debolezza fisica</a:t>
            </a:r>
          </a:p>
          <a:p>
            <a:pPr>
              <a:defRPr sz="3000">
                <a:solidFill>
                  <a:srgbClr val="000000"/>
                </a:solidFill>
              </a:defRPr>
            </a:pP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Problemi comportamentali di internalizzazione 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t>(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vittime passive)</a:t>
            </a:r>
            <a:endParaRPr>
              <a:latin typeface="Avenir Book Oblique"/>
              <a:ea typeface="Avenir Book Oblique"/>
              <a:cs typeface="Avenir Book Oblique"/>
              <a:sym typeface="Avenir Book Oblique"/>
            </a:endParaRPr>
          </a:p>
          <a:p>
            <a:pPr>
              <a:defRPr sz="3000">
                <a:solidFill>
                  <a:srgbClr val="000000"/>
                </a:solidFill>
              </a:defRPr>
            </a:pP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Comportamenti esternalizzati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t> (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vittime aggressive</a:t>
            </a:r>
            <a:r>
              <a:t>)</a:t>
            </a:r>
          </a:p>
        </p:txBody>
      </p:sp>
      <p:sp>
        <p:nvSpPr>
          <p:cNvPr id="368" name="Sociale…"/>
          <p:cNvSpPr txBox="1"/>
          <p:nvPr/>
        </p:nvSpPr>
        <p:spPr>
          <a:xfrm>
            <a:off x="6865126" y="2438400"/>
            <a:ext cx="5990450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Sociale</a:t>
            </a: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Difficoltà di natura interpersonale</a:t>
            </a:r>
          </a:p>
          <a:p>
            <a:pPr>
              <a:defRPr sz="3000">
                <a:solidFill>
                  <a:srgbClr val="000000"/>
                </a:solidFill>
              </a:defRPr>
            </a:pP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Mancanza di amicizie supportive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t>(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vittime passive)</a:t>
            </a:r>
            <a:endParaRPr>
              <a:latin typeface="Avenir Book Oblique"/>
              <a:ea typeface="Avenir Book Oblique"/>
              <a:cs typeface="Avenir Book Oblique"/>
              <a:sym typeface="Avenir Book Oblique"/>
            </a:endParaRPr>
          </a:p>
          <a:p>
            <a:pPr>
              <a:defRPr sz="3000">
                <a:solidFill>
                  <a:srgbClr val="000000"/>
                </a:solidFill>
              </a:defRPr>
            </a:pP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Essere rifiutati dai pari</a:t>
            </a:r>
          </a:p>
          <a:p>
            <a:pPr>
              <a:defRPr sz="3000">
                <a:solidFill>
                  <a:srgbClr val="000000"/>
                </a:solidFill>
              </a:defRPr>
            </a:pPr>
            <a:r>
              <a:t>(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vittime aggressive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a vulnerabilità individuale alla vittimizzazione dipende dalle caratteristiche del contesto sociale del gruppo dei pari"/>
          <p:cNvSpPr txBox="1"/>
          <p:nvPr>
            <p:ph type="body" idx="14"/>
          </p:nvPr>
        </p:nvSpPr>
        <p:spPr>
          <a:xfrm>
            <a:off x="1270000" y="723899"/>
            <a:ext cx="10464800" cy="1968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La vulnerabilità individuale alla vittimizzazione dipende dalle caratteristiche del contesto sociale del gruppo dei pari</a:t>
            </a:r>
          </a:p>
        </p:txBody>
      </p:sp>
      <p:pic>
        <p:nvPicPr>
          <p:cNvPr id="371" name="50C5165E-3155-4919-8F93-371C94116907-L0-001.png" descr="50C5165E-3155-4919-8F93-371C94116907-L0-001.png"/>
          <p:cNvPicPr>
            <a:picLocks noChangeAspect="1"/>
          </p:cNvPicPr>
          <p:nvPr>
            <p:ph type="pic" idx="15"/>
          </p:nvPr>
        </p:nvPicPr>
        <p:blipFill>
          <a:blip r:embed="rId2">
            <a:extLst/>
          </a:blip>
          <a:srcRect l="1017" t="0" r="0" b="0"/>
          <a:stretch>
            <a:fillRect/>
          </a:stretch>
        </p:blipFill>
        <p:spPr>
          <a:xfrm>
            <a:off x="1269999" y="3356870"/>
            <a:ext cx="10430711" cy="58698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È importante la qualità delle amicizi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96570">
              <a:defRPr spc="612" sz="3825">
                <a:solidFill>
                  <a:srgbClr val="D71A16"/>
                </a:solidFill>
              </a:defRPr>
            </a:pPr>
            <a:r>
              <a:t>È importante la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qualità</a:t>
            </a:r>
            <a:r>
              <a:t> delle amicizie </a:t>
            </a:r>
          </a:p>
        </p:txBody>
      </p:sp>
      <p:sp>
        <p:nvSpPr>
          <p:cNvPr id="374" name="Ha un ruolo protettivo avere amici o essere simpatici ad almeno uno dei pari o dei bulli"/>
          <p:cNvSpPr txBox="1"/>
          <p:nvPr/>
        </p:nvSpPr>
        <p:spPr>
          <a:xfrm>
            <a:off x="2239910" y="2032000"/>
            <a:ext cx="852498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Ha un ruolo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protettivo</a:t>
            </a:r>
            <a:r>
              <a:t> avere amici o essere simpatici ad almeno uno dei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pari </a:t>
            </a:r>
            <a:r>
              <a:t>o dei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bulli</a:t>
            </a:r>
          </a:p>
        </p:txBody>
      </p:sp>
      <p:pic>
        <p:nvPicPr>
          <p:cNvPr id="375" name="B729AB35-BA8B-4B3A-9608-E62964C20351-L0-001.jpeg" descr="B729AB35-BA8B-4B3A-9608-E62964C2035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4761" y="3439919"/>
            <a:ext cx="10455278" cy="588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L’intervento dei par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687" sz="4300">
                <a:solidFill>
                  <a:srgbClr val="D71A16"/>
                </a:solidFill>
              </a:defRPr>
            </a:lvl1pPr>
          </a:lstStyle>
          <a:p>
            <a:pPr/>
            <a:r>
              <a:t>L’intervento dei pari</a:t>
            </a:r>
          </a:p>
        </p:txBody>
      </p:sp>
      <p:sp>
        <p:nvSpPr>
          <p:cNvPr id="378" name="I bambini intervengono raramente negli episodi di bullismo…"/>
          <p:cNvSpPr txBox="1"/>
          <p:nvPr/>
        </p:nvSpPr>
        <p:spPr>
          <a:xfrm>
            <a:off x="1361663" y="1320799"/>
            <a:ext cx="10281474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I bambini intervengono raramente negli episodi di bullismo</a:t>
            </a:r>
          </a:p>
          <a:p>
            <a:pPr>
              <a:defRPr sz="3000">
                <a:solidFill>
                  <a:srgbClr val="000000"/>
                </a:solidFill>
              </a:defRPr>
            </a:pPr>
          </a:p>
          <a:p>
            <a:pPr>
              <a:defRPr sz="3000">
                <a:solidFill>
                  <a:srgbClr val="000000"/>
                </a:solidFill>
              </a:defRPr>
            </a:pPr>
            <a:r>
              <a:t>ma quando lo fanno la prevaricazione tende ad interrompersi in fretta</a:t>
            </a:r>
          </a:p>
        </p:txBody>
      </p:sp>
      <p:sp>
        <p:nvSpPr>
          <p:cNvPr id="379" name="L’intervento del gruppo"/>
          <p:cNvSpPr txBox="1"/>
          <p:nvPr/>
        </p:nvSpPr>
        <p:spPr>
          <a:xfrm>
            <a:off x="660400" y="4729936"/>
            <a:ext cx="11684000" cy="93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cap="all" spc="687" sz="4300">
                <a:solidFill>
                  <a:srgbClr val="D71A16"/>
                </a:solidFill>
              </a:defRPr>
            </a:lvl1pPr>
          </a:lstStyle>
          <a:p>
            <a:pPr/>
            <a:r>
              <a:t>L’intervento del gruppo</a:t>
            </a:r>
          </a:p>
        </p:txBody>
      </p:sp>
      <p:sp>
        <p:nvSpPr>
          <p:cNvPr id="380" name="Ancora più rilevante è la generale reazione di gruppo…"/>
          <p:cNvSpPr txBox="1"/>
          <p:nvPr/>
        </p:nvSpPr>
        <p:spPr>
          <a:xfrm>
            <a:off x="1361663" y="5669432"/>
            <a:ext cx="10281474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Ancora più rilevante è la generale reazione di gruppo</a:t>
            </a:r>
          </a:p>
          <a:p>
            <a:pPr>
              <a:defRPr sz="3000">
                <a:solidFill>
                  <a:srgbClr val="000000"/>
                </a:solidFill>
              </a:defRPr>
            </a:pPr>
          </a:p>
          <a:p>
            <a:pPr>
              <a:defRPr sz="3000">
                <a:solidFill>
                  <a:srgbClr val="000000"/>
                </a:solidFill>
              </a:defRPr>
            </a:pPr>
            <a:r>
              <a:t>da qui l’importanza di sviluppare un clima  scolastico caldo e supportivo nei programmi di intervento anti-bullismo</a:t>
            </a:r>
          </a:p>
        </p:txBody>
      </p:sp>
      <p:sp>
        <p:nvSpPr>
          <p:cNvPr id="381" name="Ricerca svolta da Hawkins, Pepler, Craig (2001)"/>
          <p:cNvSpPr txBox="1"/>
          <p:nvPr/>
        </p:nvSpPr>
        <p:spPr>
          <a:xfrm>
            <a:off x="3206115" y="8367369"/>
            <a:ext cx="659257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12922"/>
                </a:solidFill>
              </a:defRPr>
            </a:lvl1pPr>
          </a:lstStyle>
          <a:p>
            <a:pPr/>
            <a:r>
              <a:t>Ricerca svolta da Hawkins, Pepler, Craig (2001)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7DCA549C-47FA-4BCB-9315-C3DA0AC91467-L0-001.jpeg" descr="7DCA549C-47FA-4BCB-9315-C3DA0AC91467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10072" b="0"/>
          <a:stretch>
            <a:fillRect/>
          </a:stretch>
        </p:blipFill>
        <p:spPr>
          <a:xfrm>
            <a:off x="0" y="1125140"/>
            <a:ext cx="13004801" cy="8628657"/>
          </a:xfrm>
          <a:prstGeom prst="rect">
            <a:avLst/>
          </a:prstGeom>
        </p:spPr>
      </p:pic>
      <p:sp>
        <p:nvSpPr>
          <p:cNvPr id="384" name="No al bullismo"/>
          <p:cNvSpPr txBox="1"/>
          <p:nvPr>
            <p:ph type="title"/>
          </p:nvPr>
        </p:nvSpPr>
        <p:spPr>
          <a:xfrm>
            <a:off x="466109" y="31749"/>
            <a:ext cx="11684001" cy="1460501"/>
          </a:xfrm>
          <a:prstGeom prst="rect">
            <a:avLst/>
          </a:prstGeom>
        </p:spPr>
        <p:txBody>
          <a:bodyPr/>
          <a:lstStyle/>
          <a:p>
            <a:pPr/>
            <a:r>
              <a:t>No al bullismo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445B3925-A336-4EF3-8356-AD7650CA7347-L0-001.jpeg" descr="445B3925-A336-4EF3-8356-AD7650CA7347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980" r="13967" b="1980"/>
          <a:stretch>
            <a:fillRect/>
          </a:stretch>
        </p:blipFill>
        <p:spPr>
          <a:xfrm>
            <a:off x="0" y="0"/>
            <a:ext cx="13105915" cy="9753600"/>
          </a:xfrm>
          <a:prstGeom prst="rect">
            <a:avLst/>
          </a:prstGeom>
        </p:spPr>
      </p:pic>
      <p:sp>
        <p:nvSpPr>
          <p:cNvPr id="286" name="Strategie di coping…"/>
          <p:cNvSpPr txBox="1"/>
          <p:nvPr>
            <p:ph type="body" sz="quarter" idx="1"/>
          </p:nvPr>
        </p:nvSpPr>
        <p:spPr>
          <a:xfrm>
            <a:off x="4437160" y="3255030"/>
            <a:ext cx="5345871" cy="3851037"/>
          </a:xfrm>
          <a:prstGeom prst="rect">
            <a:avLst/>
          </a:prstGeom>
        </p:spPr>
        <p:txBody>
          <a:bodyPr/>
          <a:lstStyle/>
          <a:p>
            <a:pPr marL="522111" indent="-522111">
              <a:buSzPct val="90000"/>
              <a:buChar char="•"/>
              <a:defRPr spc="639" sz="4000">
                <a:solidFill>
                  <a:srgbClr val="000000"/>
                </a:solidFill>
              </a:defRPr>
            </a:pPr>
            <a:r>
              <a:t>Strategie di coping</a:t>
            </a:r>
          </a:p>
          <a:p>
            <a:pPr marL="522111" indent="-522111">
              <a:buSzPct val="90000"/>
              <a:buChar char="•"/>
              <a:defRPr spc="639" sz="4000">
                <a:solidFill>
                  <a:srgbClr val="000000"/>
                </a:solidFill>
              </a:defRPr>
            </a:pPr>
            <a:r>
              <a:t>Chiedere aiuto</a:t>
            </a:r>
          </a:p>
          <a:p>
            <a:pPr marL="522111" indent="-522111">
              <a:buSzPct val="90000"/>
              <a:buChar char="•"/>
              <a:defRPr spc="639" sz="4000">
                <a:solidFill>
                  <a:srgbClr val="000000"/>
                </a:solidFill>
              </a:defRPr>
            </a:pPr>
            <a:r>
              <a:t>Le amicizie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Fattori protettivi"/>
          <p:cNvSpPr txBox="1"/>
          <p:nvPr>
            <p:ph type="title"/>
          </p:nvPr>
        </p:nvSpPr>
        <p:spPr>
          <a:xfrm>
            <a:off x="660400" y="1278692"/>
            <a:ext cx="5080000" cy="1854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protettivi </a:t>
            </a:r>
          </a:p>
        </p:txBody>
      </p:sp>
      <p:sp>
        <p:nvSpPr>
          <p:cNvPr id="289" name="Sono quelle caratteristiche dell’individuo o dell’ambiente che CONTRIBUISCONO A DIMINUIRE la possibilità che un individuo…"/>
          <p:cNvSpPr txBox="1"/>
          <p:nvPr>
            <p:ph type="body" sz="quarter" idx="1"/>
          </p:nvPr>
        </p:nvSpPr>
        <p:spPr>
          <a:xfrm>
            <a:off x="562069" y="3132892"/>
            <a:ext cx="5276662" cy="4631263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None/>
              <a:defRPr>
                <a:solidFill>
                  <a:srgbClr val="000000"/>
                </a:solidFill>
              </a:defRPr>
            </a:pPr>
            <a:r>
              <a:t>Sono quelle caratteristiche dell’individuo o dell’ambiente che CONTRIBUISCONO A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DIMINUIRE </a:t>
            </a:r>
            <a:r>
              <a:t>la possibilità che un individuo </a:t>
            </a:r>
          </a:p>
          <a:p>
            <a:pPr marL="391583" indent="-391583" algn="ctr">
              <a:buClrTx/>
              <a:defRPr>
                <a:solidFill>
                  <a:srgbClr val="000000"/>
                </a:solidFill>
              </a:defRPr>
            </a:pPr>
            <a:r>
              <a:t>assuma condotte riprovevoli </a:t>
            </a:r>
          </a:p>
          <a:p>
            <a:pPr marL="391583" indent="-391583" algn="ctr">
              <a:buClrTx/>
              <a:defRPr>
                <a:solidFill>
                  <a:srgbClr val="000000"/>
                </a:solidFill>
              </a:defRPr>
            </a:pPr>
            <a:r>
              <a:t>subisca danni rilevanti</a:t>
            </a:r>
          </a:p>
        </p:txBody>
      </p:sp>
      <p:sp>
        <p:nvSpPr>
          <p:cNvPr id="290" name="Fattori di rischio"/>
          <p:cNvSpPr txBox="1"/>
          <p:nvPr/>
        </p:nvSpPr>
        <p:spPr>
          <a:xfrm>
            <a:off x="7239000" y="1278692"/>
            <a:ext cx="508000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cap="all" spc="720" sz="4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di rischio</a:t>
            </a:r>
          </a:p>
        </p:txBody>
      </p:sp>
      <p:sp>
        <p:nvSpPr>
          <p:cNvPr id="291" name="Sono quelle caratteristiche dell’individuo o dell’ambiente che CONTRIBUISCONO AD AUMENTARE la probabilità che un individuo…"/>
          <p:cNvSpPr txBox="1"/>
          <p:nvPr/>
        </p:nvSpPr>
        <p:spPr>
          <a:xfrm>
            <a:off x="7140668" y="3132892"/>
            <a:ext cx="5276663" cy="4638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spcBef>
                <a:spcPts val="3200"/>
              </a:spcBef>
              <a:defRPr sz="3000">
                <a:solidFill>
                  <a:srgbClr val="000000"/>
                </a:solidFill>
              </a:defRPr>
            </a:pPr>
            <a:r>
              <a:t>Sono quelle caratteristiche dell’individuo o dell’ambiente che CONTRIBUISCONO AD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AUMENTARE </a:t>
            </a:r>
            <a:r>
              <a:t>la probabilità che un individuo </a:t>
            </a:r>
          </a:p>
          <a:p>
            <a:pPr marL="391583" indent="-391583">
              <a:spcBef>
                <a:spcPts val="3200"/>
              </a:spcBef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assuma condotte riprovevoli </a:t>
            </a:r>
          </a:p>
          <a:p>
            <a:pPr marL="391583" indent="-391583">
              <a:spcBef>
                <a:spcPts val="3200"/>
              </a:spcBef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subisca danni rilevanti</a:t>
            </a:r>
          </a:p>
        </p:txBody>
      </p:sp>
      <p:sp>
        <p:nvSpPr>
          <p:cNvPr id="292" name="Confronto"/>
          <p:cNvSpPr txBox="1"/>
          <p:nvPr/>
        </p:nvSpPr>
        <p:spPr>
          <a:xfrm>
            <a:off x="5291581" y="478592"/>
            <a:ext cx="242163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71A16"/>
                </a:solidFill>
              </a:defRPr>
            </a:lvl1pPr>
          </a:lstStyle>
          <a:p>
            <a:pPr/>
            <a:r>
              <a:t>Confronto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Fattori protettivi"/>
          <p:cNvSpPr txBox="1"/>
          <p:nvPr>
            <p:ph type="title"/>
          </p:nvPr>
        </p:nvSpPr>
        <p:spPr>
          <a:xfrm>
            <a:off x="660400" y="1278692"/>
            <a:ext cx="5080000" cy="1854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protettivi </a:t>
            </a:r>
          </a:p>
        </p:txBody>
      </p:sp>
      <p:sp>
        <p:nvSpPr>
          <p:cNvPr id="295" name="Fattori di rischio"/>
          <p:cNvSpPr txBox="1"/>
          <p:nvPr/>
        </p:nvSpPr>
        <p:spPr>
          <a:xfrm>
            <a:off x="7239000" y="1278692"/>
            <a:ext cx="508000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cap="all" spc="720" sz="4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di rischio</a:t>
            </a:r>
          </a:p>
        </p:txBody>
      </p:sp>
      <p:sp>
        <p:nvSpPr>
          <p:cNvPr id="296" name="Confronto"/>
          <p:cNvSpPr txBox="1"/>
          <p:nvPr/>
        </p:nvSpPr>
        <p:spPr>
          <a:xfrm>
            <a:off x="5291581" y="478592"/>
            <a:ext cx="242163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71A16"/>
                </a:solidFill>
              </a:defRPr>
            </a:lvl1pPr>
          </a:lstStyle>
          <a:p>
            <a:pPr/>
            <a:r>
              <a:t>Confronto</a:t>
            </a:r>
          </a:p>
        </p:txBody>
      </p:sp>
      <p:sp>
        <p:nvSpPr>
          <p:cNvPr id="297" name="Rappresentati da"/>
          <p:cNvSpPr txBox="1"/>
          <p:nvPr/>
        </p:nvSpPr>
        <p:spPr>
          <a:xfrm>
            <a:off x="1223263" y="3124199"/>
            <a:ext cx="39542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Rappresentati da</a:t>
            </a:r>
          </a:p>
        </p:txBody>
      </p:sp>
      <p:sp>
        <p:nvSpPr>
          <p:cNvPr id="298" name="Rappresentati da"/>
          <p:cNvSpPr txBox="1"/>
          <p:nvPr/>
        </p:nvSpPr>
        <p:spPr>
          <a:xfrm>
            <a:off x="8284147" y="3124199"/>
            <a:ext cx="299428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Rappresentati da</a:t>
            </a:r>
          </a:p>
        </p:txBody>
      </p:sp>
      <p:sp>
        <p:nvSpPr>
          <p:cNvPr id="299" name="Linea"/>
          <p:cNvSpPr/>
          <p:nvPr/>
        </p:nvSpPr>
        <p:spPr>
          <a:xfrm flipH="1" flipV="1">
            <a:off x="3211257" y="3663336"/>
            <a:ext cx="737838" cy="120485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00" name="Linea"/>
          <p:cNvSpPr/>
          <p:nvPr/>
        </p:nvSpPr>
        <p:spPr>
          <a:xfrm flipV="1">
            <a:off x="2390230" y="3663772"/>
            <a:ext cx="799596" cy="1204416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01" name="Linea"/>
          <p:cNvSpPr/>
          <p:nvPr/>
        </p:nvSpPr>
        <p:spPr>
          <a:xfrm flipV="1">
            <a:off x="8968830" y="3664271"/>
            <a:ext cx="799709" cy="120354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02" name="Linea"/>
          <p:cNvSpPr/>
          <p:nvPr/>
        </p:nvSpPr>
        <p:spPr>
          <a:xfrm flipH="1" flipV="1">
            <a:off x="9790173" y="3662741"/>
            <a:ext cx="737522" cy="1205447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03" name="Caratteristiche personali"/>
          <p:cNvSpPr txBox="1"/>
          <p:nvPr/>
        </p:nvSpPr>
        <p:spPr>
          <a:xfrm>
            <a:off x="210693" y="4876800"/>
            <a:ext cx="29897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Caratteristiche personali</a:t>
            </a:r>
          </a:p>
        </p:txBody>
      </p:sp>
      <p:sp>
        <p:nvSpPr>
          <p:cNvPr id="304" name="Caratteristiche personali"/>
          <p:cNvSpPr txBox="1"/>
          <p:nvPr/>
        </p:nvSpPr>
        <p:spPr>
          <a:xfrm>
            <a:off x="6789294" y="4876800"/>
            <a:ext cx="29897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Caratteristiche personali</a:t>
            </a:r>
          </a:p>
        </p:txBody>
      </p:sp>
      <p:sp>
        <p:nvSpPr>
          <p:cNvPr id="305" name="Ambiente prossimale"/>
          <p:cNvSpPr txBox="1"/>
          <p:nvPr/>
        </p:nvSpPr>
        <p:spPr>
          <a:xfrm>
            <a:off x="3200400" y="4876800"/>
            <a:ext cx="29897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Ambiente prossimale</a:t>
            </a:r>
          </a:p>
        </p:txBody>
      </p:sp>
      <p:sp>
        <p:nvSpPr>
          <p:cNvPr id="306" name="Ambiente prossimale"/>
          <p:cNvSpPr txBox="1"/>
          <p:nvPr/>
        </p:nvSpPr>
        <p:spPr>
          <a:xfrm>
            <a:off x="9779000" y="4876800"/>
            <a:ext cx="29897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Ambiente prossimale</a:t>
            </a:r>
          </a:p>
        </p:txBody>
      </p:sp>
      <p:pic>
        <p:nvPicPr>
          <p:cNvPr id="307" name="9BBEB6FD-B0B9-497C-B56F-1CC8AE921824-L0-001.jpeg" descr="9BBEB6FD-B0B9-497C-B56F-1CC8AE921824-L0-001.jpeg"/>
          <p:cNvPicPr>
            <a:picLocks noChangeAspect="1"/>
          </p:cNvPicPr>
          <p:nvPr/>
        </p:nvPicPr>
        <p:blipFill>
          <a:blip r:embed="rId2">
            <a:extLst/>
          </a:blip>
          <a:srcRect l="0" t="9361" r="0" b="11172"/>
          <a:stretch>
            <a:fillRect/>
          </a:stretch>
        </p:blipFill>
        <p:spPr>
          <a:xfrm>
            <a:off x="2978546" y="6019800"/>
            <a:ext cx="7047683" cy="3733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attori protettivi"/>
          <p:cNvSpPr txBox="1"/>
          <p:nvPr>
            <p:ph type="title"/>
          </p:nvPr>
        </p:nvSpPr>
        <p:spPr>
          <a:xfrm>
            <a:off x="660400" y="1278692"/>
            <a:ext cx="5080000" cy="1854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protettivi </a:t>
            </a:r>
          </a:p>
        </p:txBody>
      </p:sp>
      <p:sp>
        <p:nvSpPr>
          <p:cNvPr id="310" name="Fattori di rischio"/>
          <p:cNvSpPr txBox="1"/>
          <p:nvPr/>
        </p:nvSpPr>
        <p:spPr>
          <a:xfrm>
            <a:off x="7239000" y="1278692"/>
            <a:ext cx="508000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cap="all" spc="720" sz="45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Fattori di rischio</a:t>
            </a:r>
          </a:p>
        </p:txBody>
      </p:sp>
      <p:sp>
        <p:nvSpPr>
          <p:cNvPr id="311" name="Confronto"/>
          <p:cNvSpPr txBox="1"/>
          <p:nvPr/>
        </p:nvSpPr>
        <p:spPr>
          <a:xfrm>
            <a:off x="5291581" y="478592"/>
            <a:ext cx="242163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71A16"/>
                </a:solidFill>
              </a:defRPr>
            </a:lvl1pPr>
          </a:lstStyle>
          <a:p>
            <a:pPr/>
            <a:r>
              <a:t>Confronto</a:t>
            </a:r>
          </a:p>
        </p:txBody>
      </p:sp>
      <p:sp>
        <p:nvSpPr>
          <p:cNvPr id="312" name="Sono:…"/>
          <p:cNvSpPr txBox="1"/>
          <p:nvPr/>
        </p:nvSpPr>
        <p:spPr>
          <a:xfrm>
            <a:off x="600498" y="2949676"/>
            <a:ext cx="5199804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Sono:</a:t>
            </a: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Strategie di coping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efficaci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Amicizie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positive</a:t>
            </a:r>
          </a:p>
        </p:txBody>
      </p:sp>
      <p:sp>
        <p:nvSpPr>
          <p:cNvPr id="313" name="Sono:…"/>
          <p:cNvSpPr txBox="1"/>
          <p:nvPr/>
        </p:nvSpPr>
        <p:spPr>
          <a:xfrm>
            <a:off x="7020221" y="2949676"/>
            <a:ext cx="5517558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000000"/>
                </a:solidFill>
              </a:defRPr>
            </a:pPr>
            <a:r>
              <a:t>Sono:</a:t>
            </a: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Strategie di coping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inefficaci</a:t>
            </a:r>
            <a:endParaRPr>
              <a:latin typeface="Avenir Heavy"/>
              <a:ea typeface="Avenir Heavy"/>
              <a:cs typeface="Avenir Heavy"/>
              <a:sym typeface="Avenir Heavy"/>
            </a:endParaRPr>
          </a:p>
          <a:p>
            <a:pPr marL="391583" indent="-391583">
              <a:buSzPct val="90000"/>
              <a:buChar char="•"/>
              <a:defRPr sz="3000">
                <a:solidFill>
                  <a:srgbClr val="000000"/>
                </a:solidFill>
              </a:defRPr>
            </a:pPr>
            <a:r>
              <a:t>Amicizie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negative</a:t>
            </a:r>
          </a:p>
        </p:txBody>
      </p:sp>
      <p:sp>
        <p:nvSpPr>
          <p:cNvPr id="314" name="*i fattori di rischio in sé non rappresentano una certezza che la persona adotti modalità di comportamento prepotenti…"/>
          <p:cNvSpPr txBox="1"/>
          <p:nvPr/>
        </p:nvSpPr>
        <p:spPr>
          <a:xfrm>
            <a:off x="7385894" y="5789060"/>
            <a:ext cx="4786212" cy="303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solidFill>
                  <a:srgbClr val="D71A16"/>
                </a:solidFill>
              </a:defRPr>
            </a:pPr>
            <a:r>
              <a:t>*</a:t>
            </a:r>
            <a:r>
              <a:rPr>
                <a:solidFill>
                  <a:srgbClr val="000000"/>
                </a:solidFill>
              </a:rPr>
              <a:t>i fattori di rischio in sé non rappresentano una certezza che la persona adotti modalità di comportamento prepotenti</a:t>
            </a:r>
            <a:endParaRPr>
              <a:solidFill>
                <a:srgbClr val="000000"/>
              </a:solidFill>
            </a:endParaRPr>
          </a:p>
          <a:p>
            <a:pPr>
              <a:defRPr sz="2400">
                <a:solidFill>
                  <a:srgbClr val="D71A16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>
              <a:defRPr sz="2400">
                <a:solidFill>
                  <a:srgbClr val="D71A16"/>
                </a:solidFill>
              </a:defRPr>
            </a:pP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più </a:t>
            </a:r>
            <a:r>
              <a:t>fattori di rischio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diversi </a:t>
            </a:r>
            <a:r>
              <a:t>su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un solo </a:t>
            </a:r>
            <a:r>
              <a:t>individuo portano al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bullismo</a:t>
            </a:r>
          </a:p>
        </p:txBody>
      </p:sp>
      <p:pic>
        <p:nvPicPr>
          <p:cNvPr id="315" name="8C0FEF75-A23F-4E95-BEB0-24F8F1DC457A-L0-001.jpeg" descr="8C0FEF75-A23F-4E95-BEB0-24F8F1DC457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498" y="5435807"/>
            <a:ext cx="5901902" cy="3741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trategie di cop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D71A1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Strategie di coping</a:t>
            </a:r>
          </a:p>
        </p:txBody>
      </p:sp>
      <p:sp>
        <p:nvSpPr>
          <p:cNvPr id="318" name="Definizione…"/>
          <p:cNvSpPr txBox="1"/>
          <p:nvPr/>
        </p:nvSpPr>
        <p:spPr>
          <a:xfrm>
            <a:off x="2239910" y="1627603"/>
            <a:ext cx="8524980" cy="35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D71A16"/>
                </a:solidFill>
              </a:defRPr>
            </a:pPr>
            <a:r>
              <a:t>Definizione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Modalità con cui le persone affrontano le situazioni critiche o stressanti, fronteggiando le difficoltà in modo più o meno adattivo</a:t>
            </a:r>
          </a:p>
        </p:txBody>
      </p:sp>
      <p:pic>
        <p:nvPicPr>
          <p:cNvPr id="319" name="DF4179D7-6ED4-4C26-9917-06F9D56B674D-L0-001.jpeg" descr="DF4179D7-6ED4-4C26-9917-06F9D56B674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5384800"/>
            <a:ext cx="10109200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trategie efficaci"/>
          <p:cNvSpPr txBox="1"/>
          <p:nvPr>
            <p:ph type="title"/>
          </p:nvPr>
        </p:nvSpPr>
        <p:spPr>
          <a:xfrm>
            <a:off x="1097595" y="1545351"/>
            <a:ext cx="3569040" cy="1422401"/>
          </a:xfrm>
          <a:prstGeom prst="rect">
            <a:avLst/>
          </a:prstGeom>
        </p:spPr>
        <p:txBody>
          <a:bodyPr/>
          <a:lstStyle>
            <a:lvl1pPr algn="ctr" defTabSz="496570">
              <a:defRPr spc="612" sz="3825">
                <a:solidFill>
                  <a:srgbClr val="D71A1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Strategie efficaci</a:t>
            </a:r>
          </a:p>
        </p:txBody>
      </p:sp>
      <p:sp>
        <p:nvSpPr>
          <p:cNvPr id="322" name="Strategie inefficaci"/>
          <p:cNvSpPr txBox="1"/>
          <p:nvPr/>
        </p:nvSpPr>
        <p:spPr>
          <a:xfrm>
            <a:off x="7108337" y="1545351"/>
            <a:ext cx="3845164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96570">
              <a:defRPr cap="all" spc="612" sz="3825">
                <a:solidFill>
                  <a:srgbClr val="D71A1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Strategie inefficaci</a:t>
            </a:r>
          </a:p>
        </p:txBody>
      </p:sp>
      <p:sp>
        <p:nvSpPr>
          <p:cNvPr id="323" name="Riferire l’evento…"/>
          <p:cNvSpPr txBox="1"/>
          <p:nvPr/>
        </p:nvSpPr>
        <p:spPr>
          <a:xfrm>
            <a:off x="1297017" y="2967751"/>
            <a:ext cx="3978178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90000"/>
              <a:buChar char="•"/>
              <a:defRPr sz="24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Riferire l’evento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t>Non è segno di debolezza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</a:p>
          <a:p>
            <a:pPr marL="313266" indent="-313266" algn="l">
              <a:buSzPct val="90000"/>
              <a:buChar char="•"/>
              <a:defRPr sz="24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Avere un amico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t>L’unione fa la forza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</a:p>
          <a:p>
            <a:pPr marL="313266" indent="-313266" algn="l">
              <a:buSzPct val="90000"/>
              <a:buChar char="•"/>
              <a:defRPr sz="24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Nonchalance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t>È l’impressione che le vittime danno di non essere psicologicamente ferite </a:t>
            </a:r>
          </a:p>
        </p:txBody>
      </p:sp>
      <p:sp>
        <p:nvSpPr>
          <p:cNvPr id="324" name="Atteggiamento passivo…"/>
          <p:cNvSpPr txBox="1"/>
          <p:nvPr/>
        </p:nvSpPr>
        <p:spPr>
          <a:xfrm>
            <a:off x="7307760" y="2967751"/>
            <a:ext cx="5159372" cy="638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13266" indent="-313266" algn="l">
              <a:buSzPct val="90000"/>
              <a:buChar char="•"/>
              <a:defRPr sz="24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Atteggiamento passivo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t>Fornisce una ricompensa al bullo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</a:p>
          <a:p>
            <a:pPr marL="313266" indent="-313266" algn="l">
              <a:buSzPct val="90000"/>
              <a:buChar char="•"/>
              <a:defRPr sz="24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Opporsi con aggressione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t>Espressione di rabbia con attacchi inefficaci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</a:p>
          <a:p>
            <a:pPr marL="313266" indent="-313266" algn="l">
              <a:buSzPct val="90000"/>
              <a:buChar char="•"/>
              <a:defRPr sz="24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Mancanza d’aiuto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t>È una conseguenza del rifiuto da parte dei pari, o del proprio atteggiamento di isolamento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</a:p>
          <a:p>
            <a:pPr marL="313266" indent="-313266" algn="l">
              <a:buSzPct val="90000"/>
              <a:buChar char="•"/>
              <a:defRPr sz="2400"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Stare in silenzio </a:t>
            </a:r>
          </a:p>
          <a:p>
            <a:pPr algn="l">
              <a:defRPr sz="2400">
                <a:solidFill>
                  <a:srgbClr val="000000"/>
                </a:solidFill>
              </a:defRPr>
            </a:pPr>
            <a:r>
              <a:t>Permette ai bulli di continuare le aggressioni</a:t>
            </a:r>
          </a:p>
        </p:txBody>
      </p:sp>
      <p:sp>
        <p:nvSpPr>
          <p:cNvPr id="325" name="Strategie di coping"/>
          <p:cNvSpPr txBox="1"/>
          <p:nvPr/>
        </p:nvSpPr>
        <p:spPr>
          <a:xfrm>
            <a:off x="3779515" y="520700"/>
            <a:ext cx="443331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71A16"/>
                </a:solidFill>
              </a:defRPr>
            </a:lvl1pPr>
          </a:lstStyle>
          <a:p>
            <a:pPr/>
            <a:r>
              <a:t>Strategie di coping</a:t>
            </a:r>
          </a:p>
        </p:txBody>
      </p:sp>
      <p:sp>
        <p:nvSpPr>
          <p:cNvPr id="326" name="Ricerca svolta da Talamelli e Cowie (2001)"/>
          <p:cNvSpPr txBox="1"/>
          <p:nvPr/>
        </p:nvSpPr>
        <p:spPr>
          <a:xfrm>
            <a:off x="1097595" y="7983683"/>
            <a:ext cx="374545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D71A16"/>
                </a:solidFill>
              </a:defRPr>
            </a:pPr>
            <a:r>
              <a:t>Ricerca svolta da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Talamelli </a:t>
            </a:r>
            <a:r>
              <a:t>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Cowie</a:t>
            </a:r>
            <a:r>
              <a:t> (2001)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e strategie di coping collegati alle aspettative socia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96570">
              <a:defRPr spc="612" sz="3825">
                <a:solidFill>
                  <a:srgbClr val="D71A16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Le strategie di coping collegati alle aspettative sociali</a:t>
            </a:r>
          </a:p>
        </p:txBody>
      </p:sp>
      <p:sp>
        <p:nvSpPr>
          <p:cNvPr id="329" name="Maschi…"/>
          <p:cNvSpPr txBox="1"/>
          <p:nvPr/>
        </p:nvSpPr>
        <p:spPr>
          <a:xfrm>
            <a:off x="1306163" y="2198210"/>
            <a:ext cx="3888233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Maschi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adottano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 </a:t>
            </a:r>
            <a:r>
              <a:rPr>
                <a:solidFill>
                  <a:srgbClr val="D71A16"/>
                </a:solidFill>
              </a:rPr>
              <a:t>problem solving</a:t>
            </a:r>
          </a:p>
        </p:txBody>
      </p:sp>
      <p:sp>
        <p:nvSpPr>
          <p:cNvPr id="330" name="Femmine…"/>
          <p:cNvSpPr txBox="1"/>
          <p:nvPr/>
        </p:nvSpPr>
        <p:spPr>
          <a:xfrm>
            <a:off x="7839714" y="2198210"/>
            <a:ext cx="3860293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Femmine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adottano</a:t>
            </a:r>
          </a:p>
          <a:p>
            <a:pPr>
              <a:defRPr>
                <a:solidFill>
                  <a:srgbClr val="D71A16"/>
                </a:solidFill>
              </a:defRPr>
            </a:pPr>
            <a:r>
              <a:t>supporto sociale</a:t>
            </a:r>
          </a:p>
        </p:txBody>
      </p:sp>
      <p:sp>
        <p:nvSpPr>
          <p:cNvPr id="331" name="Linea"/>
          <p:cNvSpPr/>
          <p:nvPr/>
        </p:nvSpPr>
        <p:spPr>
          <a:xfrm flipV="1">
            <a:off x="3250279" y="4395310"/>
            <a:ext cx="1" cy="1222746"/>
          </a:xfrm>
          <a:prstGeom prst="line">
            <a:avLst/>
          </a:prstGeom>
          <a:ln w="76200">
            <a:solidFill>
              <a:srgbClr val="D71A16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32" name="Linea"/>
          <p:cNvSpPr/>
          <p:nvPr/>
        </p:nvSpPr>
        <p:spPr>
          <a:xfrm flipV="1">
            <a:off x="9769860" y="4395310"/>
            <a:ext cx="1" cy="1222746"/>
          </a:xfrm>
          <a:prstGeom prst="line">
            <a:avLst/>
          </a:prstGeom>
          <a:ln w="76200">
            <a:solidFill>
              <a:srgbClr val="D71A16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</a:p>
        </p:txBody>
      </p:sp>
      <p:sp>
        <p:nvSpPr>
          <p:cNvPr id="333" name="= Stili di coping che richiedono all’individuo di confrontarsi cognitivamente e comportamentalmente con lo stressor in modo autonomo"/>
          <p:cNvSpPr txBox="1"/>
          <p:nvPr/>
        </p:nvSpPr>
        <p:spPr>
          <a:xfrm>
            <a:off x="853627" y="5725436"/>
            <a:ext cx="4793305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D71A16"/>
                </a:solidFill>
              </a:defRPr>
            </a:pPr>
            <a:r>
              <a:t>= </a:t>
            </a:r>
            <a:r>
              <a:rPr>
                <a:solidFill>
                  <a:srgbClr val="000000"/>
                </a:solidFill>
              </a:rPr>
              <a:t>Stili di coping che richiedono all’individuo di confrontarsi cognitivamente e comportamentalmente con lo stressor </a:t>
            </a:r>
            <a:r>
              <a:t>in modo autonomo</a:t>
            </a:r>
          </a:p>
        </p:txBody>
      </p:sp>
      <p:sp>
        <p:nvSpPr>
          <p:cNvPr id="334" name="= Stili di coping che portano ad affrontare lo stressor ma dipendendo da altri"/>
          <p:cNvSpPr txBox="1"/>
          <p:nvPr/>
        </p:nvSpPr>
        <p:spPr>
          <a:xfrm>
            <a:off x="7373208" y="5725436"/>
            <a:ext cx="4793305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rgbClr val="D71A16"/>
                </a:solidFill>
              </a:defRPr>
            </a:pPr>
            <a:r>
              <a:t>= </a:t>
            </a:r>
            <a:r>
              <a:rPr>
                <a:solidFill>
                  <a:srgbClr val="000000"/>
                </a:solidFill>
              </a:rPr>
              <a:t>Stili di coping che portano ad affrontare lo stressor </a:t>
            </a:r>
            <a:r>
              <a:t>ma dipendendo da altri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li insegnant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800" sz="5000">
                <a:solidFill>
                  <a:srgbClr val="D71A16"/>
                </a:solidFill>
              </a:defRPr>
            </a:lvl1pPr>
          </a:lstStyle>
          <a:p>
            <a:pPr/>
            <a:r>
              <a:t>Gli insegnanti</a:t>
            </a:r>
          </a:p>
        </p:txBody>
      </p:sp>
      <p:sp>
        <p:nvSpPr>
          <p:cNvPr id="337" name="Gli insegnanti maschi, più delle donne, si aspettano che gli studenti se la cavino da soli"/>
          <p:cNvSpPr txBox="1"/>
          <p:nvPr/>
        </p:nvSpPr>
        <p:spPr>
          <a:xfrm>
            <a:off x="1273392" y="1553288"/>
            <a:ext cx="1045801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Gli insegnanti maschi, più delle donne, si aspettano che gli studenti se la cavino da soli </a:t>
            </a:r>
          </a:p>
        </p:txBody>
      </p:sp>
      <p:pic>
        <p:nvPicPr>
          <p:cNvPr id="338" name="9B5EEF0D-A8A3-44A5-BD6D-0D43A9463497-L0-001.jpeg" descr="9B5EEF0D-A8A3-44A5-BD6D-0D43A946349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0942" y="3241851"/>
            <a:ext cx="8982916" cy="610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