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magin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magin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magin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4" name="“Inserisci qui una citazione”.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Giovanni Mela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13" name="“Inserisci qui una citazione”.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14" name="Immagin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gradFill flip="none" rotWithShape="1">
          <a:gsLst>
            <a:gs pos="0">
              <a:srgbClr val="000000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37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2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50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3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7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65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0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78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91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" name="Numero diapositiva"/>
          <p:cNvSpPr txBox="1"/>
          <p:nvPr>
            <p:ph type="sldNum" sz="quarter" idx="2"/>
          </p:nvPr>
        </p:nvSpPr>
        <p:spPr>
          <a:xfrm>
            <a:off x="567167" y="6050303"/>
            <a:ext cx="446541" cy="464301"/>
          </a:xfrm>
          <a:prstGeom prst="rect">
            <a:avLst/>
          </a:prstGeom>
        </p:spPr>
        <p:txBody>
          <a:bodyPr lIns="47999" tIns="47999" rIns="47999" bIns="47999" anchor="t"/>
          <a:lstStyle>
            <a:lvl1pPr algn="l" defTabSz="1300480">
              <a:defRPr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00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25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13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6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" name="Freeform 6"/>
          <p:cNvSpPr/>
          <p:nvPr/>
        </p:nvSpPr>
        <p:spPr>
          <a:xfrm>
            <a:off x="-1" y="5831840"/>
            <a:ext cx="1858474" cy="829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Testo titolo"/>
          <p:cNvSpPr txBox="1"/>
          <p:nvPr>
            <p:ph type="title"/>
          </p:nvPr>
        </p:nvSpPr>
        <p:spPr>
          <a:xfrm>
            <a:off x="2761827" y="3901439"/>
            <a:ext cx="9509761" cy="241363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50240">
              <a:defRPr cap="none" spc="0" sz="7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29" name="Corpo livello uno…"/>
          <p:cNvSpPr txBox="1"/>
          <p:nvPr>
            <p:ph type="body" sz="quarter" idx="1"/>
          </p:nvPr>
        </p:nvSpPr>
        <p:spPr>
          <a:xfrm>
            <a:off x="2761827" y="6315071"/>
            <a:ext cx="9509761" cy="1201369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 txBox="1"/>
          <p:nvPr>
            <p:ph type="sldNum" sz="quarter" idx="2"/>
          </p:nvPr>
        </p:nvSpPr>
        <p:spPr>
          <a:xfrm>
            <a:off x="894310" y="5980345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a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37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3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6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7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62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50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63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Freeform 11"/>
          <p:cNvSpPr/>
          <p:nvPr/>
        </p:nvSpPr>
        <p:spPr>
          <a:xfrm flipH="1" rot="10800000">
            <a:off x="-5081" y="1981199"/>
            <a:ext cx="1702589" cy="54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5" name="Numero diapositiva"/>
          <p:cNvSpPr txBox="1"/>
          <p:nvPr>
            <p:ph type="sldNum" sz="quarter" idx="2"/>
          </p:nvPr>
        </p:nvSpPr>
        <p:spPr>
          <a:xfrm>
            <a:off x="894310" y="1989158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sto titolo"/>
          <p:cNvSpPr txBox="1"/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1300480">
              <a:lnSpc>
                <a:spcPct val="90000"/>
              </a:lnSpc>
              <a:defRPr cap="none" spc="0" sz="6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73" name="Corpo livello uno…"/>
          <p:cNvSpPr txBox="1"/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4" name="Numero diapositiva"/>
          <p:cNvSpPr txBox="1"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magin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3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sto titolo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magin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esto titolo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0" name="Corpo livello uno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magin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esto titolo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77" name="Corpo livello uno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rpo livello uno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Bullismo femminile"/>
          <p:cNvSpPr txBox="1"/>
          <p:nvPr>
            <p:ph type="title" idx="4294967295"/>
          </p:nvPr>
        </p:nvSpPr>
        <p:spPr>
          <a:xfrm>
            <a:off x="3224712" y="3661423"/>
            <a:ext cx="6555376" cy="2430755"/>
          </a:xfrm>
          <a:prstGeom prst="rect">
            <a:avLst/>
          </a:prstGeom>
        </p:spPr>
        <p:txBody>
          <a:bodyPr/>
          <a:lstStyle>
            <a:lvl1pPr algn="ctr">
              <a:defRPr spc="992" sz="62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Bullismo femminile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LE VITTIME"/>
          <p:cNvSpPr txBox="1"/>
          <p:nvPr>
            <p:ph type="title" idx="4294967295"/>
          </p:nvPr>
        </p:nvSpPr>
        <p:spPr>
          <a:xfrm>
            <a:off x="2044879" y="376412"/>
            <a:ext cx="8915042" cy="1067409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>
              <a:defRPr cap="none" spc="0" sz="53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rPr>
              <a:t>LE VITTIME</a:t>
            </a:r>
          </a:p>
        </p:txBody>
      </p:sp>
      <p:sp>
        <p:nvSpPr>
          <p:cNvPr id="319" name="Vi sono le vittime che sperimentano senso di colpa perché consapevoli di fare qualcosa che infastidisce o irrita gli altri, dando vita ai conflitti."/>
          <p:cNvSpPr txBox="1"/>
          <p:nvPr>
            <p:ph type="body" sz="quarter" idx="4294967295"/>
          </p:nvPr>
        </p:nvSpPr>
        <p:spPr>
          <a:xfrm>
            <a:off x="597730" y="4322926"/>
            <a:ext cx="5094494" cy="3802617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algn="just" defTabSz="914400">
              <a:spcBef>
                <a:spcPts val="1400"/>
              </a:spcBef>
              <a:buClrTx/>
              <a:buSzTx/>
              <a:buNone/>
              <a:defRPr sz="25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0" indent="0" algn="just" defTabSz="914400">
              <a:spcBef>
                <a:spcPts val="1400"/>
              </a:spcBef>
              <a:buClrTx/>
              <a:buSzPct val="45000"/>
              <a:buFont typeface="Helvetica"/>
              <a:buChar char="●"/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Vi sono le vittime che sperimentano senso di colpa perché consapevoli di fare qualcosa che infastidisce o irrita gli altri, dando vita ai conflitti.</a:t>
            </a:r>
          </a:p>
        </p:txBody>
      </p:sp>
      <p:sp>
        <p:nvSpPr>
          <p:cNvPr id="320" name="Text Placeholder 3"/>
          <p:cNvSpPr txBox="1"/>
          <p:nvPr/>
        </p:nvSpPr>
        <p:spPr>
          <a:xfrm>
            <a:off x="7251067" y="4322926"/>
            <a:ext cx="5156003" cy="3392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just" defTabSz="914400">
              <a:spcBef>
                <a:spcPts val="1400"/>
              </a:spcBef>
              <a:defRPr sz="25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just" defTabSz="914400">
              <a:spcBef>
                <a:spcPts val="1400"/>
              </a:spcBef>
              <a:buSzPct val="45000"/>
              <a:buFont typeface="Helvetica"/>
              <a:buChar char="●"/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Vi sono vittime molto vulnerabili, poiché non hanno amici, o ne hanno pochi, oppure perché sono nuove (sempre per l'instaurazione di amicizie più intime).</a:t>
            </a:r>
          </a:p>
        </p:txBody>
      </p:sp>
      <p:sp>
        <p:nvSpPr>
          <p:cNvPr id="321" name="Linea"/>
          <p:cNvSpPr/>
          <p:nvPr/>
        </p:nvSpPr>
        <p:spPr>
          <a:xfrm flipV="1">
            <a:off x="5484125" y="2376525"/>
            <a:ext cx="1007695" cy="241337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22" name="Sono state individuate due tipologie di ragazze vittime"/>
          <p:cNvSpPr txBox="1"/>
          <p:nvPr/>
        </p:nvSpPr>
        <p:spPr>
          <a:xfrm>
            <a:off x="597730" y="1721801"/>
            <a:ext cx="118093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Sono state individuate due tipologie di ragazze vittime</a:t>
            </a:r>
          </a:p>
        </p:txBody>
      </p:sp>
      <p:sp>
        <p:nvSpPr>
          <p:cNvPr id="323" name="Linea"/>
          <p:cNvSpPr/>
          <p:nvPr/>
        </p:nvSpPr>
        <p:spPr>
          <a:xfrm flipH="1" flipV="1">
            <a:off x="6513230" y="2376089"/>
            <a:ext cx="1004871" cy="24142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AZIONI"/>
          <p:cNvSpPr txBox="1"/>
          <p:nvPr>
            <p:ph type="title" idx="4294967295"/>
          </p:nvPr>
        </p:nvSpPr>
        <p:spPr>
          <a:xfrm>
            <a:off x="1747711" y="338687"/>
            <a:ext cx="9509378" cy="112308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300480">
              <a:defRPr cap="none" spc="0" sz="53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REAZIONI</a:t>
            </a:r>
          </a:p>
        </p:txBody>
      </p:sp>
      <p:sp>
        <p:nvSpPr>
          <p:cNvPr id="326" name="Tentativo di dissimulazione, per cercare di mascherare alle compagne aggressive che stanno effettivamente soffrendo"/>
          <p:cNvSpPr txBox="1"/>
          <p:nvPr>
            <p:ph type="body" sz="quarter" idx="4294967295"/>
          </p:nvPr>
        </p:nvSpPr>
        <p:spPr>
          <a:xfrm>
            <a:off x="861955" y="1607434"/>
            <a:ext cx="9454443" cy="2302465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defTabSz="1300480">
              <a:spcBef>
                <a:spcPts val="1900"/>
              </a:spcBef>
              <a:buClrTx/>
              <a:buSz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marL="0" indent="0" defTabSz="1300480">
              <a:spcBef>
                <a:spcPts val="1900"/>
              </a:spcBef>
              <a:buClrTx/>
              <a:buSzPct val="45000"/>
              <a:buFont typeface="Helvetica"/>
              <a:buChar char="●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Tentativo di dissimulazione, per cercare di mascherare alle compagne aggressive che stanno effettivamente soffrendo</a:t>
            </a:r>
          </a:p>
        </p:txBody>
      </p:sp>
      <p:sp>
        <p:nvSpPr>
          <p:cNvPr id="327" name="Text Placeholder 3"/>
          <p:cNvSpPr txBox="1"/>
          <p:nvPr/>
        </p:nvSpPr>
        <p:spPr>
          <a:xfrm>
            <a:off x="861955" y="3725567"/>
            <a:ext cx="8640702" cy="230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l" defTabSz="1300480">
              <a:spcBef>
                <a:spcPts val="1900"/>
              </a:spcBef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l" defTabSz="1300480">
              <a:spcBef>
                <a:spcPts val="1900"/>
              </a:spcBef>
              <a:buSzPct val="45000"/>
              <a:buFont typeface="Helvetica"/>
              <a:buChar char="●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Contrattacco, cercando di fare alle compagne aggressive quello che ha subito</a:t>
            </a:r>
          </a:p>
        </p:txBody>
      </p:sp>
      <p:sp>
        <p:nvSpPr>
          <p:cNvPr id="328" name="Text Placeholder 4"/>
          <p:cNvSpPr txBox="1"/>
          <p:nvPr/>
        </p:nvSpPr>
        <p:spPr>
          <a:xfrm>
            <a:off x="861955" y="6028032"/>
            <a:ext cx="10395134" cy="230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00480">
              <a:spcBef>
                <a:spcPts val="1900"/>
              </a:spcBef>
              <a:buSzPct val="45000"/>
              <a:buFont typeface="Helvetica"/>
              <a:buChar char="●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Risolvere il conflitto in modo costruttivo (esempio: chiamare al telefono una delle ragazze che l'ha esclusa, poiché un approccio con l'intero gruppo sarebbe troppo rischioso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li insegnati descrivono queste vittime come incapaci di costruire amicizie, caratterizzate da difficoltà di tipo relazionale, sia a casa che a scuola, quindi carenti di abilità sociali, e caratterizzati da un background familiare che non offre un modello di risoluzione dei conflitti di tipo costruttivo, ed è spesso un contesto abusante.…"/>
          <p:cNvSpPr txBox="1"/>
          <p:nvPr>
            <p:ph type="title" idx="4294967295"/>
          </p:nvPr>
        </p:nvSpPr>
        <p:spPr>
          <a:xfrm>
            <a:off x="687387" y="2086831"/>
            <a:ext cx="11630026" cy="602294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4400">
              <a:defRPr cap="none" spc="0"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Gli insegnati descrivono queste vittime come incapaci di costruire amicizie, caratterizzate da difficoltà di tipo relazionale, sia a casa che a scuola, quindi carenti di abilità sociali, e caratterizzati da un background familiare che non offre un modello di risoluzione dei conflitti di tipo costruttivo, ed è spesso un contesto abusante.</a:t>
            </a:r>
            <a:br/>
            <a:r>
              <a:t>                                                              </a:t>
            </a:r>
          </a:p>
          <a:p>
            <a:pPr algn="ctr" defTabSz="914400">
              <a:defRPr cap="none" spc="0"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(Owens, Slee, Shute, 2000)</a:t>
            </a:r>
          </a:p>
        </p:txBody>
      </p:sp>
      <p:sp>
        <p:nvSpPr>
          <p:cNvPr id="331" name="COSA NE PENSANO GLI INSEGNANTI?"/>
          <p:cNvSpPr txBox="1"/>
          <p:nvPr/>
        </p:nvSpPr>
        <p:spPr>
          <a:xfrm>
            <a:off x="687387" y="839999"/>
            <a:ext cx="116300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50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COSA NE PENSANO GLI INSEGNANTI?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EFFETTI DEL BULLISMO"/>
          <p:cNvSpPr txBox="1"/>
          <p:nvPr>
            <p:ph type="title" idx="4294967295"/>
          </p:nvPr>
        </p:nvSpPr>
        <p:spPr>
          <a:xfrm>
            <a:off x="1747711" y="291738"/>
            <a:ext cx="9509378" cy="120647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1300480">
              <a:defRPr cap="none" spc="0" sz="50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EFFETTI DEL BULLISMO</a:t>
            </a:r>
          </a:p>
        </p:txBody>
      </p:sp>
      <p:sp>
        <p:nvSpPr>
          <p:cNvPr id="334" name="manifestano più rabbia di fronte a fenomeni di                                 vittimizzazione"/>
          <p:cNvSpPr txBox="1"/>
          <p:nvPr>
            <p:ph type="body" sz="quarter" idx="4294967295"/>
          </p:nvPr>
        </p:nvSpPr>
        <p:spPr>
          <a:xfrm>
            <a:off x="1495588" y="2588597"/>
            <a:ext cx="4618719" cy="215359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1300480">
              <a:spcBef>
                <a:spcPts val="1900"/>
              </a:spcBef>
              <a:buClrTx/>
              <a:buSzTx/>
              <a:buNone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b="1" sz="3400"/>
            </a:pPr>
            <a:r>
              <a:rPr b="0" sz="3000"/>
              <a:t>manifestano più rabbia di fronte a fenomeni di                                 vittimizzazione</a:t>
            </a:r>
          </a:p>
        </p:txBody>
      </p:sp>
      <p:sp>
        <p:nvSpPr>
          <p:cNvPr id="335" name="Text Placeholder 3"/>
          <p:cNvSpPr txBox="1"/>
          <p:nvPr/>
        </p:nvSpPr>
        <p:spPr>
          <a:xfrm>
            <a:off x="7048657" y="2588597"/>
            <a:ext cx="4618719" cy="170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1300480">
              <a:spcBef>
                <a:spcPts val="1900"/>
              </a:spcBef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b="1"/>
            </a:pPr>
            <a:r>
              <a:rPr b="0"/>
              <a:t>riportano per lo più                                  sentimenti di tristezza e                          di confusione</a:t>
            </a:r>
          </a:p>
        </p:txBody>
      </p:sp>
      <p:sp>
        <p:nvSpPr>
          <p:cNvPr id="336" name="Maschi"/>
          <p:cNvSpPr txBox="1"/>
          <p:nvPr/>
        </p:nvSpPr>
        <p:spPr>
          <a:xfrm>
            <a:off x="2863882" y="1864697"/>
            <a:ext cx="188213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1900"/>
              </a:spcBef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Maschi</a:t>
            </a:r>
          </a:p>
        </p:txBody>
      </p:sp>
      <p:sp>
        <p:nvSpPr>
          <p:cNvPr id="337" name="Femmine"/>
          <p:cNvSpPr txBox="1"/>
          <p:nvPr/>
        </p:nvSpPr>
        <p:spPr>
          <a:xfrm>
            <a:off x="8162951" y="1864697"/>
            <a:ext cx="239013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300480">
              <a:spcBef>
                <a:spcPts val="1900"/>
              </a:spcBef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Femmine</a:t>
            </a:r>
          </a:p>
        </p:txBody>
      </p:sp>
      <p:pic>
        <p:nvPicPr>
          <p:cNvPr id="338" name="74605D15-62E4-4458-953F-B03BEA9E56AB-L0-001.png" descr="74605D15-62E4-4458-953F-B03BEA9E56A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3947" y="4554708"/>
            <a:ext cx="4148139" cy="414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7702217B-E922-4E13-8BD1-551248FCFCD4-L0-001.jpeg" descr="7702217B-E922-4E13-8BD1-551248FCFCD4-L0-001.jpeg"/>
          <p:cNvPicPr>
            <a:picLocks noChangeAspect="1"/>
          </p:cNvPicPr>
          <p:nvPr/>
        </p:nvPicPr>
        <p:blipFill>
          <a:blip r:embed="rId3">
            <a:extLst/>
          </a:blip>
          <a:srcRect l="10507" t="3650" r="10507" b="3650"/>
          <a:stretch>
            <a:fillRect/>
          </a:stretch>
        </p:blipFill>
        <p:spPr>
          <a:xfrm>
            <a:off x="1743380" y="4554708"/>
            <a:ext cx="4123332" cy="4147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2BA66917-5AF5-4592-9E4F-E6A01D518969-L0-001.jpeg" descr="2BA66917-5AF5-4592-9E4F-E6A01D51896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41840"/>
            <a:ext cx="13004801" cy="5269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ULLISMO MASCHILE DIVERSO DA…"/>
          <p:cNvSpPr txBox="1"/>
          <p:nvPr>
            <p:ph type="title" idx="4294967295"/>
          </p:nvPr>
        </p:nvSpPr>
        <p:spPr>
          <a:xfrm>
            <a:off x="565877" y="586475"/>
            <a:ext cx="6188440" cy="351544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4400">
              <a:defRPr cap="none" spc="0" sz="43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BULLISMO MASCHILE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DIVERSO </a:t>
            </a:r>
            <a:r>
              <a:t>DA </a:t>
            </a:r>
          </a:p>
          <a:p>
            <a:pPr algn="ctr" defTabSz="914400">
              <a:defRPr cap="none" spc="0" sz="43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/>
              <a:t>BULLISMO FEMMINILE</a:t>
            </a:r>
          </a:p>
        </p:txBody>
      </p:sp>
      <p:sp>
        <p:nvSpPr>
          <p:cNvPr id="286" name="Uso di:…"/>
          <p:cNvSpPr txBox="1"/>
          <p:nvPr/>
        </p:nvSpPr>
        <p:spPr>
          <a:xfrm>
            <a:off x="565877" y="4269392"/>
            <a:ext cx="6211832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1583" indent="-391583" algn="l">
              <a:buSzPct val="90000"/>
              <a:buChar char="•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rgbClr val="000000"/>
                </a:solidFill>
              </a:rPr>
              <a:t>Uso di:</a:t>
            </a:r>
            <a:endParaRPr>
              <a:solidFill>
                <a:srgbClr val="000000"/>
              </a:solidFill>
            </a:endParaRP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aggressività indiretta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modalità di prevaricazione indirette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aggressioni relazionali</a:t>
            </a:r>
            <a:br/>
          </a:p>
        </p:txBody>
      </p:sp>
      <p:sp>
        <p:nvSpPr>
          <p:cNvPr id="287" name="(sono più difficili da riconoscere)"/>
          <p:cNvSpPr txBox="1"/>
          <p:nvPr/>
        </p:nvSpPr>
        <p:spPr>
          <a:xfrm>
            <a:off x="565877" y="7357867"/>
            <a:ext cx="55500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(sono più difficili da riconoscere)</a:t>
            </a:r>
          </a:p>
        </p:txBody>
      </p:sp>
      <p:pic>
        <p:nvPicPr>
          <p:cNvPr id="288" name="C824304C-CBD7-46AC-840C-8731C0DB4124-L0-001.jpeg" descr="C824304C-CBD7-46AC-840C-8731C0DB412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8943" y="983059"/>
            <a:ext cx="5438275" cy="7787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IL BULLISMO ASSUME SIGNIFICATI DIVERSI PER I DUE SESSI…"/>
          <p:cNvSpPr txBox="1"/>
          <p:nvPr>
            <p:ph type="title" idx="4294967295"/>
          </p:nvPr>
        </p:nvSpPr>
        <p:spPr>
          <a:xfrm>
            <a:off x="426248" y="189548"/>
            <a:ext cx="12152304" cy="385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4400">
              <a:defRPr cap="none" spc="0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4400">
                <a:solidFill>
                  <a:srgbClr val="D71A16"/>
                </a:solidFill>
              </a:rPr>
              <a:t>IL BULLISMO ASSUME SIGNIFICATI DIVERSI PER I DUE SESSI</a:t>
            </a:r>
            <a:endParaRPr sz="4400">
              <a:solidFill>
                <a:srgbClr val="D71A16"/>
              </a:solidFill>
            </a:endParaRPr>
          </a:p>
          <a:p>
            <a:pPr algn="ctr" defTabSz="914400">
              <a:defRPr cap="none" spc="0"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br>
              <a:rPr sz="3000"/>
            </a:br>
            <a:r>
              <a:rPr sz="3500">
                <a:latin typeface="Century Gothic"/>
                <a:ea typeface="Century Gothic"/>
                <a:cs typeface="Century Gothic"/>
                <a:sym typeface="Century Gothic"/>
              </a:rPr>
              <a:t>Le femmine attribuiscono più importanza </a:t>
            </a:r>
            <a:br>
              <a:rPr sz="3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3500">
                <a:latin typeface="Century Gothic"/>
                <a:ea typeface="Century Gothic"/>
                <a:cs typeface="Century Gothic"/>
                <a:sym typeface="Century Gothic"/>
              </a:rPr>
              <a:t> alla formazione di legami emozionali con le persone</a:t>
            </a:r>
          </a:p>
        </p:txBody>
      </p:sp>
      <p:sp>
        <p:nvSpPr>
          <p:cNvPr id="291" name="PERCHÉ?…"/>
          <p:cNvSpPr txBox="1"/>
          <p:nvPr/>
        </p:nvSpPr>
        <p:spPr>
          <a:xfrm>
            <a:off x="1489700" y="5198957"/>
            <a:ext cx="10025400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b="1" sz="3500">
                <a:solidFill>
                  <a:srgbClr val="D71A1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PERCHÉ?</a:t>
            </a:r>
          </a:p>
          <a:p>
            <a:pPr defTabSz="914400">
              <a:defRPr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</a:t>
            </a:r>
            <a:r>
              <a:t> solito sono implicate nei processi di cura, sono considerate più sensibili all'offerta di supporto al compagno, è la figura centrale nel rapporto genitoriale (legame di attaccamento e polo affettivo)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Aggressività indiretta…"/>
          <p:cNvSpPr txBox="1"/>
          <p:nvPr>
            <p:ph type="title" idx="4294967295"/>
          </p:nvPr>
        </p:nvSpPr>
        <p:spPr>
          <a:xfrm>
            <a:off x="6502400" y="1406941"/>
            <a:ext cx="6003705" cy="793298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91583" indent="-391583" defTabSz="914400">
              <a:buSzPct val="90000"/>
              <a:buChar char="•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Aggressività indiretta</a:t>
            </a:r>
          </a:p>
          <a:p>
            <a:pPr marL="391583" indent="-391583" defTabSz="914400">
              <a:buSzPct val="90000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maltrattamento di natura nascosta </a:t>
            </a:r>
          </a:p>
          <a:p>
            <a:pPr lvl="2" defTabSz="914400"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(il bersaglio non subisce un confronto diretto)</a:t>
            </a:r>
          </a:p>
          <a:p>
            <a:pPr marL="391583" indent="-391583" defTabSz="914400">
              <a:buSzPct val="90000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comportamenti volti a ferire la vittima </a:t>
            </a:r>
          </a:p>
          <a:p>
            <a:pPr lvl="2" defTabSz="914400"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(danno alle relazioni o la minaccia di danneggiarle)</a:t>
            </a:r>
          </a:p>
          <a:p>
            <a:pPr marL="391583" indent="-391583" defTabSz="914400">
              <a:buSzPct val="90000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include sia atti diretti che indiretti </a:t>
            </a:r>
          </a:p>
          <a:p>
            <a:pPr lvl="2" defTabSz="914400"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(come minacciare di porre fine a una amicizia o usare l'esclusione sociale)</a:t>
            </a:r>
          </a:p>
          <a:p>
            <a:pPr marL="391583" indent="-391583" defTabSz="914400">
              <a:buSzPct val="90000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il rifiuto da parte dei pari</a:t>
            </a:r>
          </a:p>
          <a:p>
            <a:pPr marL="391583" indent="-391583" defTabSz="914400">
              <a:buSzPct val="90000"/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sono più stabili</a:t>
            </a:r>
          </a:p>
        </p:txBody>
      </p:sp>
      <p:sp>
        <p:nvSpPr>
          <p:cNvPr id="294" name="AGGRESSIVITÀ RELAZIONALI"/>
          <p:cNvSpPr txBox="1"/>
          <p:nvPr/>
        </p:nvSpPr>
        <p:spPr>
          <a:xfrm>
            <a:off x="1963454" y="441741"/>
            <a:ext cx="907789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D71A16"/>
                </a:solidFill>
              </a:defRPr>
            </a:lvl1pPr>
          </a:lstStyle>
          <a:p>
            <a:pPr/>
            <a:r>
              <a:t>AGGRESSIVITÀ RELAZIONALI</a:t>
            </a:r>
          </a:p>
        </p:txBody>
      </p:sp>
      <p:pic>
        <p:nvPicPr>
          <p:cNvPr id="295" name="6D6E3E18-D6AD-4488-BCC4-2C25AD276162-L0-001.jpeg" descr="6D6E3E18-D6AD-4488-BCC4-2C25AD276162-L0-001.jpeg"/>
          <p:cNvPicPr>
            <a:picLocks noChangeAspect="1"/>
          </p:cNvPicPr>
          <p:nvPr/>
        </p:nvPicPr>
        <p:blipFill>
          <a:blip r:embed="rId2">
            <a:extLst/>
          </a:blip>
          <a:srcRect l="9832" t="32801" r="3967" b="8964"/>
          <a:stretch>
            <a:fillRect/>
          </a:stretch>
        </p:blipFill>
        <p:spPr>
          <a:xfrm>
            <a:off x="641793" y="2595952"/>
            <a:ext cx="5500635" cy="6077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LA VITTIMIZZAZIONE RELAZIONALE"/>
          <p:cNvSpPr txBox="1"/>
          <p:nvPr>
            <p:ph type="title" idx="4294967295"/>
          </p:nvPr>
        </p:nvSpPr>
        <p:spPr>
          <a:xfrm>
            <a:off x="277425" y="417753"/>
            <a:ext cx="12449950" cy="1216362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>
              <a:defRPr cap="none" spc="0" sz="5000">
                <a:solidFill>
                  <a:srgbClr val="D71A16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LA VITTIMIZZAZIONE RELAZIONALE</a:t>
            </a:r>
          </a:p>
        </p:txBody>
      </p:sp>
      <p:sp>
        <p:nvSpPr>
          <p:cNvPr id="298" name="Ciò che comincia come vittimizzazione nel rapporto a due, diventa nel tempo un generale rifiuto da parte degli altri"/>
          <p:cNvSpPr txBox="1"/>
          <p:nvPr/>
        </p:nvSpPr>
        <p:spPr>
          <a:xfrm>
            <a:off x="925434" y="1634114"/>
            <a:ext cx="1115393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Ciò che comincia come vittimizzazione nel rapporto a due, diventa nel tempo un generale rifiuto da parte degli altri</a:t>
            </a:r>
          </a:p>
        </p:txBody>
      </p:sp>
      <p:pic>
        <p:nvPicPr>
          <p:cNvPr id="299" name="2C75DEB4-564C-421F-AEBA-2CAD114EB02D-L0-001.jpeg" descr="2C75DEB4-564C-421F-AEBA-2CAD114EB02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297" y="3046929"/>
            <a:ext cx="10954206" cy="6159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LE BULLE"/>
          <p:cNvSpPr txBox="1"/>
          <p:nvPr/>
        </p:nvSpPr>
        <p:spPr>
          <a:xfrm>
            <a:off x="2859701" y="426189"/>
            <a:ext cx="7285397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55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LE BULLE</a:t>
            </a:r>
          </a:p>
        </p:txBody>
      </p:sp>
      <p:sp>
        <p:nvSpPr>
          <p:cNvPr id="302" name="Sembra che siano spesso caratterizzate da problemi di…"/>
          <p:cNvSpPr txBox="1"/>
          <p:nvPr/>
        </p:nvSpPr>
        <p:spPr>
          <a:xfrm>
            <a:off x="1169859" y="2077853"/>
            <a:ext cx="10665082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Sembra che siano spesso caratterizzate da problemi di </a:t>
            </a:r>
          </a:p>
          <a:p>
            <a:pPr marL="391583" indent="-391583" algn="l" defTabSz="914400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/>
              <a:t>ADHD</a:t>
            </a:r>
            <a:r>
              <a:t> ( attetion-deficit hyperactivity disorder)</a:t>
            </a:r>
          </a:p>
          <a:p>
            <a:pPr marL="391583" indent="-391583" algn="l" defTabSz="914400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disattenzione</a:t>
            </a:r>
          </a:p>
          <a:p>
            <a:pPr marL="391583" indent="-391583" algn="l" defTabSz="914400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difficoltà di comportamento e relazionali</a:t>
            </a:r>
          </a:p>
          <a:p>
            <a:pPr marL="391583" indent="-391583" algn="l" defTabSz="914400">
              <a:buSzPct val="90000"/>
              <a:buChar char="•"/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disturbo di personalità antisociale</a:t>
            </a:r>
          </a:p>
        </p:txBody>
      </p:sp>
      <p:sp>
        <p:nvSpPr>
          <p:cNvPr id="303" name="ciò rende difficile per i genitori promuovere lo sviluppo di abilità relazionali adeguate e nei confronti dei coetanei, fratelli e sorelle per queste difficoltà avranno un comportamento sregolato e aggressivo."/>
          <p:cNvSpPr txBox="1"/>
          <p:nvPr>
            <p:ph type="title" idx="4294967295"/>
          </p:nvPr>
        </p:nvSpPr>
        <p:spPr>
          <a:xfrm>
            <a:off x="1169859" y="5126517"/>
            <a:ext cx="10665082" cy="2418127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ciò rende difficile per i genitori promuovere lo sviluppo di abilità relazionali adeguate e nei confronti dei coetanei, fratelli e sorelle per queste difficoltà avranno un comportamento sregolato e aggressivo.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uno sviluppo prematuro (maturazione anticipata)…"/>
          <p:cNvSpPr txBox="1"/>
          <p:nvPr>
            <p:ph type="title" idx="4294967295"/>
          </p:nvPr>
        </p:nvSpPr>
        <p:spPr>
          <a:xfrm>
            <a:off x="467106" y="1239061"/>
            <a:ext cx="11376463" cy="306430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91583" indent="-391583" defTabSz="914400">
              <a:buSzPct val="90000"/>
              <a:buChar char="•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uno sviluppo prematuro (maturazione anticipata)</a:t>
            </a:r>
            <a:endParaRPr b="0"/>
          </a:p>
          <a:p>
            <a:pPr marL="391583" indent="-391583" defTabSz="914400">
              <a:buSzPct val="90000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contesto familiare </a:t>
            </a:r>
            <a:endParaRPr b="0"/>
          </a:p>
          <a:p>
            <a:pPr marL="391583" indent="-391583" defTabSz="914400">
              <a:buSzPct val="90000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sviluppo di attaccamento insicuro</a:t>
            </a:r>
            <a:endParaRPr b="0"/>
          </a:p>
          <a:p>
            <a:pPr marL="391583" indent="-391583" defTabSz="914400">
              <a:buSzPct val="90000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strategie inefficaci di genitorialità</a:t>
            </a:r>
            <a:endParaRPr b="0"/>
          </a:p>
          <a:p>
            <a:pPr marL="391583" indent="-391583" defTabSz="914400">
              <a:buSzPct val="90000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l'utilizzo di punizioni fisiche</a:t>
            </a:r>
            <a:endParaRPr b="0"/>
          </a:p>
          <a:p>
            <a:pPr marL="391583" indent="-391583" defTabSz="914400">
              <a:buSzPct val="90000"/>
              <a:defRPr b="1"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relazioni fraterne insicure </a:t>
            </a:r>
          </a:p>
        </p:txBody>
      </p:sp>
      <p:sp>
        <p:nvSpPr>
          <p:cNvPr id="306" name="PERCHÉ?"/>
          <p:cNvSpPr txBox="1"/>
          <p:nvPr/>
        </p:nvSpPr>
        <p:spPr>
          <a:xfrm>
            <a:off x="1341117" y="184961"/>
            <a:ext cx="372360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D71A16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D71A16"/>
                </a:solidFill>
              </a:rPr>
              <a:t>PERCHÉ?</a:t>
            </a:r>
          </a:p>
        </p:txBody>
      </p:sp>
      <p:pic>
        <p:nvPicPr>
          <p:cNvPr id="307" name="1BF941E3-CE38-4C07-A1B8-3A49EAFF9ECB-L0-001.jpeg" descr="1BF941E3-CE38-4C07-A1B8-3A49EAFF9ECB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362647" y="4303363"/>
            <a:ext cx="7076448" cy="471763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presenza di abuso sessuale…"/>
          <p:cNvSpPr txBox="1"/>
          <p:nvPr/>
        </p:nvSpPr>
        <p:spPr>
          <a:xfrm>
            <a:off x="467106" y="4062252"/>
            <a:ext cx="4597613" cy="519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391583" indent="-391583" algn="l" defTabSz="914400">
              <a:buSzPct val="90000"/>
              <a:buChar char="•"/>
              <a:defRPr b="1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presenza di abuso sessuale</a:t>
            </a:r>
            <a:endParaRPr b="0"/>
          </a:p>
          <a:p>
            <a:pPr marL="391583" indent="-391583" algn="l" defTabSz="914400">
              <a:buSzPct val="90000"/>
              <a:buChar char="•"/>
              <a:defRPr b="1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0"/>
              <a:t>isolamento da parte dei pari (perché fa uso di forza) uno stadio di vita in cu</a:t>
            </a:r>
            <a:r>
              <a:rPr b="0"/>
              <a:t>i </a:t>
            </a:r>
            <a:r>
              <a:rPr b="0"/>
              <a:t>tali nello </a:t>
            </a:r>
            <a:r>
              <a:rPr b="0"/>
              <a:t>nello</a:t>
            </a:r>
            <a:r>
              <a:rPr b="0"/>
              <a:t> sviluppo delle abilità sociali e nella costruzione delle fondamenta per le successive relazioni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ono più a rischio rispetto a quelle solo aggressive; il profilo dei loro rapporti con i loro pari è ambivalente e caratterizzata da un gran numero di conflitti"/>
          <p:cNvSpPr txBox="1"/>
          <p:nvPr>
            <p:ph type="title" idx="4294967295"/>
          </p:nvPr>
        </p:nvSpPr>
        <p:spPr>
          <a:xfrm>
            <a:off x="1056765" y="1454886"/>
            <a:ext cx="10891270" cy="199522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859536">
              <a:defRPr cap="none" spc="0" sz="329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Sono più a rischio rispetto a quelle solo aggressive;</a:t>
            </a:r>
            <a:br/>
            <a:r>
              <a:t>il profilo dei loro rapporti con i loro pari è ambivalente e caratterizzata da un gran numero di conflitti</a:t>
            </a:r>
          </a:p>
        </p:txBody>
      </p:sp>
      <p:sp>
        <p:nvSpPr>
          <p:cNvPr id="311" name="LE BULLE/VITTIME"/>
          <p:cNvSpPr txBox="1"/>
          <p:nvPr/>
        </p:nvSpPr>
        <p:spPr>
          <a:xfrm>
            <a:off x="2312977" y="451586"/>
            <a:ext cx="837884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52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LE BULLE/VITTIME</a:t>
            </a:r>
          </a:p>
        </p:txBody>
      </p:sp>
      <p:pic>
        <p:nvPicPr>
          <p:cNvPr id="312" name="5568F2A6-8C00-41B0-9D97-3209FD39C77D-L0-001.jpeg" descr="5568F2A6-8C00-41B0-9D97-3209FD39C77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765" y="3606800"/>
            <a:ext cx="10891270" cy="5445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e ragazze prepotenti riportano alti livelli di aggressività nei conflitti con i loro partner, in misura maggiore rispetto ai maschi"/>
          <p:cNvSpPr txBox="1"/>
          <p:nvPr>
            <p:ph type="title" idx="4294967295"/>
          </p:nvPr>
        </p:nvSpPr>
        <p:spPr>
          <a:xfrm>
            <a:off x="500458" y="1537426"/>
            <a:ext cx="12003884" cy="1658328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>
              <a:defRPr cap="none" spc="0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Le ragazze prepotenti riportano alti livelli di aggressività nei conflitti con i loro partner, in misura maggiore rispetto ai maschi</a:t>
            </a:r>
          </a:p>
        </p:txBody>
      </p:sp>
      <p:sp>
        <p:nvSpPr>
          <p:cNvPr id="315" name="LE PRIME RELAZIONI AMOROSE"/>
          <p:cNvSpPr txBox="1"/>
          <p:nvPr/>
        </p:nvSpPr>
        <p:spPr>
          <a:xfrm>
            <a:off x="1505241" y="646112"/>
            <a:ext cx="95726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5000">
                <a:solidFill>
                  <a:srgbClr val="D71A1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LE PRIME RELAZIONI AMOROSE</a:t>
            </a:r>
          </a:p>
        </p:txBody>
      </p:sp>
      <p:pic>
        <p:nvPicPr>
          <p:cNvPr id="316" name="F5A66F56-E237-4EA8-BC30-9B7CB97489AD-L0-001.jpeg" descr="F5A66F56-E237-4EA8-BC30-9B7CB97489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6993" y="3195753"/>
            <a:ext cx="10210814" cy="611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