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  <a:sym typeface="Calibri" pitchFamily="34" charset="0"/>
      </a:defRPr>
    </a:lvl1pPr>
    <a:lvl2pPr indent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  <a:sym typeface="Calibri" pitchFamily="34" charset="0"/>
      </a:defRPr>
    </a:lvl2pPr>
    <a:lvl3pPr indent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  <a:sym typeface="Calibri" pitchFamily="34" charset="0"/>
      </a:defRPr>
    </a:lvl3pPr>
    <a:lvl4pPr indent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  <a:sym typeface="Calibri" pitchFamily="34" charset="0"/>
      </a:defRPr>
    </a:lvl4pPr>
    <a:lvl5pPr indent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  <a:sym typeface="Calibri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Arial" charset="0"/>
        <a:sym typeface="Calibri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Arial" charset="0"/>
        <a:sym typeface="Calibri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Arial" charset="0"/>
        <a:sym typeface="Calibri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Arial" charset="0"/>
        <a:sym typeface="Calibri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70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noProof="0">
              <a:sym typeface="Calibri"/>
            </a:endParaRPr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 noProof="0">
              <a:sym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j-lt"/>
        <a:ea typeface="+mj-ea"/>
        <a:cs typeface="+mj-cs"/>
        <a:sym typeface="Calibri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j-lt"/>
        <a:ea typeface="+mj-ea"/>
        <a:cs typeface="+mj-cs"/>
        <a:sym typeface="Calibri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j-lt"/>
        <a:ea typeface="+mj-ea"/>
        <a:cs typeface="+mj-cs"/>
        <a:sym typeface="Calibri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j-lt"/>
        <a:ea typeface="+mj-ea"/>
        <a:cs typeface="+mj-cs"/>
        <a:sym typeface="Calibri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j-lt"/>
        <a:ea typeface="+mj-ea"/>
        <a:cs typeface="+mj-cs"/>
        <a:sym typeface="Calibri" pitchFamily="34" charset="0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sto titolo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Testo titolo</a:t>
            </a:r>
          </a:p>
        </p:txBody>
      </p:sp>
      <p:sp>
        <p:nvSpPr>
          <p:cNvPr id="1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9F60E-083B-4E7B-BA28-6C3831155C59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sto tito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Testo titolo</a:t>
            </a:r>
          </a:p>
        </p:txBody>
      </p:sp>
      <p:sp>
        <p:nvSpPr>
          <p:cNvPr id="93" name="Corpo livello uno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F1CA3-F456-4BC6-BBF0-3EE33CDBF8C9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sto titolo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Testo titolo</a:t>
            </a:r>
          </a:p>
        </p:txBody>
      </p:sp>
      <p:sp>
        <p:nvSpPr>
          <p:cNvPr id="102" name="Corpo livello uno…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07751-AC32-4670-8E03-471E63862394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sto tito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Testo titolo</a:t>
            </a:r>
          </a:p>
        </p:txBody>
      </p:sp>
      <p:sp>
        <p:nvSpPr>
          <p:cNvPr id="21" name="Corpo livello uno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2861D-3518-4AE9-9A39-ED9A2D2367FD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sto titolo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Testo titolo</a:t>
            </a:r>
          </a:p>
        </p:txBody>
      </p:sp>
      <p:sp>
        <p:nvSpPr>
          <p:cNvPr id="30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146DD-5F08-43C0-B449-BEFC9CDCB8DB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sto tito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Testo titolo</a:t>
            </a:r>
          </a:p>
        </p:txBody>
      </p:sp>
      <p:sp>
        <p:nvSpPr>
          <p:cNvPr id="39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6C7A6-FDC1-4306-90D9-947295CF90AE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sto titolo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Testo titolo</a:t>
            </a:r>
          </a:p>
        </p:txBody>
      </p:sp>
      <p:sp>
        <p:nvSpPr>
          <p:cNvPr id="48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9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" name="Numero diapositiva"/>
          <p:cNvSpPr txBox="1"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C95FE-7B3D-4FB3-A43D-ABB2A704ADEC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sto tito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Testo titolo</a:t>
            </a:r>
          </a:p>
        </p:txBody>
      </p:sp>
      <p:sp>
        <p:nvSpPr>
          <p:cNvPr id="3" name="Numero diapositiva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DB3FC-D414-49F8-9DB3-3AB659D308A4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umero diapositiva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E8F5E-E070-4B8F-8C2C-A9603494D021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sto tito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Testo titolo</a:t>
            </a:r>
          </a:p>
        </p:txBody>
      </p:sp>
      <p:sp>
        <p:nvSpPr>
          <p:cNvPr id="73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4" name="Segnaposto testo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Numero diapositiva"/>
          <p:cNvSpPr txBox="1"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E5587-5367-4F06-B141-957DAE95FA5B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sto tito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Testo titolo</a:t>
            </a:r>
          </a:p>
        </p:txBody>
      </p:sp>
      <p:sp>
        <p:nvSpPr>
          <p:cNvPr id="83" name="Segnaposto immagine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 lvl="0"/>
            <a:endParaRPr noProof="0">
              <a:sym typeface="Calibri"/>
            </a:endParaRPr>
          </a:p>
        </p:txBody>
      </p:sp>
      <p:sp>
        <p:nvSpPr>
          <p:cNvPr id="84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" name="Numero diapositiva"/>
          <p:cNvSpPr txBox="1"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B33CA-C233-439A-9AC9-F8DD51042E8A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sto titolo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5719" tIns="45720" rIns="45719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>
                <a:sym typeface="Calibri Light" pitchFamily="34" charset="0"/>
              </a:rPr>
              <a:t>Testo titolo</a:t>
            </a:r>
          </a:p>
        </p:txBody>
      </p:sp>
      <p:sp>
        <p:nvSpPr>
          <p:cNvPr id="1027" name="Corpo livello uno…"/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5719" tIns="45720" rIns="4571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>
                <a:sym typeface="Calibri" pitchFamily="34" charset="0"/>
              </a:rPr>
              <a:t>Corpo livello uno</a:t>
            </a:r>
          </a:p>
          <a:p>
            <a:pPr lvl="1"/>
            <a:r>
              <a:rPr lang="it-IT" smtClean="0">
                <a:sym typeface="Calibri" pitchFamily="34" charset="0"/>
              </a:rPr>
              <a:t>Corpo livello due</a:t>
            </a:r>
          </a:p>
          <a:p>
            <a:pPr lvl="2"/>
            <a:r>
              <a:rPr lang="it-IT" smtClean="0">
                <a:sym typeface="Calibri" pitchFamily="34" charset="0"/>
              </a:rPr>
              <a:t>Corpo livello tre</a:t>
            </a:r>
          </a:p>
          <a:p>
            <a:pPr lvl="3"/>
            <a:r>
              <a:rPr lang="it-IT" smtClean="0">
                <a:sym typeface="Calibri" pitchFamily="34" charset="0"/>
              </a:rPr>
              <a:t>Corpo livello quattro</a:t>
            </a:r>
          </a:p>
          <a:p>
            <a:pPr lvl="4"/>
            <a:r>
              <a:rPr lang="it-IT" smtClean="0">
                <a:sym typeface="Calibri" pitchFamily="34" charset="0"/>
              </a:rPr>
              <a:t>Corpo livello cinque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090275" y="6403975"/>
            <a:ext cx="263525" cy="26987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 fontAlgn="auto" hangingPunct="0">
              <a:spcBef>
                <a:spcPts val="0"/>
              </a:spcBef>
              <a:spcAft>
                <a:spcPts val="0"/>
              </a:spcAft>
              <a:defRPr sz="1200" kern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>
              <a:defRPr/>
            </a:pPr>
            <a:fld id="{1BA06865-7601-4DB6-A977-23E1DBA67730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 pitchFamily="34" charset="0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sz="2800">
          <a:solidFill>
            <a:srgbClr val="000000"/>
          </a:solidFill>
          <a:latin typeface="+mj-lt"/>
          <a:ea typeface="+mj-ea"/>
          <a:cs typeface="+mj-cs"/>
          <a:sym typeface="Calibri" pitchFamily="34" charset="0"/>
        </a:defRPr>
      </a:lvl1pPr>
      <a:lvl2pPr marL="723900" indent="-2667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sz="2800">
          <a:solidFill>
            <a:srgbClr val="000000"/>
          </a:solidFill>
          <a:latin typeface="+mj-lt"/>
          <a:ea typeface="+mj-ea"/>
          <a:cs typeface="+mj-cs"/>
          <a:sym typeface="Calibri" pitchFamily="34" charset="0"/>
        </a:defRPr>
      </a:lvl2pPr>
      <a:lvl3pPr marL="1233488" indent="-319088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sz="2800">
          <a:solidFill>
            <a:srgbClr val="000000"/>
          </a:solidFill>
          <a:latin typeface="+mj-lt"/>
          <a:ea typeface="+mj-ea"/>
          <a:cs typeface="+mj-cs"/>
          <a:sym typeface="Calibri" pitchFamily="34" charset="0"/>
        </a:defRPr>
      </a:lvl3pPr>
      <a:lvl4pPr marL="1727200" indent="-355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sz="2800">
          <a:solidFill>
            <a:srgbClr val="000000"/>
          </a:solidFill>
          <a:latin typeface="+mj-lt"/>
          <a:ea typeface="+mj-ea"/>
          <a:cs typeface="+mj-cs"/>
          <a:sym typeface="Calibri" pitchFamily="34" charset="0"/>
        </a:defRPr>
      </a:lvl4pPr>
      <a:lvl5pPr marL="2184400" indent="-355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sz="2800">
          <a:solidFill>
            <a:srgbClr val="000000"/>
          </a:solidFill>
          <a:latin typeface="+mj-lt"/>
          <a:ea typeface="+mj-ea"/>
          <a:cs typeface="+mj-cs"/>
          <a:sym typeface="Calibri" pitchFamily="34" charset="0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olo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4500" cap="small">
                <a:solidFill>
                  <a:srgbClr val="D71A16"/>
                </a:solidFill>
              </a:defRPr>
            </a:pPr>
            <a:r>
              <a:rPr sz="4500" cap="small">
                <a:solidFill>
                  <a:srgbClr val="D71A16"/>
                </a:solidFill>
                <a:sym typeface="Calibri Light"/>
              </a:rPr>
              <a:t>Gli esiti del bullismo: </a:t>
            </a:r>
            <a:br>
              <a:rPr sz="4500" cap="small">
                <a:solidFill>
                  <a:srgbClr val="D71A16"/>
                </a:solidFill>
                <a:sym typeface="Calibri Light"/>
              </a:rPr>
            </a:br>
            <a:r>
              <a:rPr sz="4500" cap="small">
                <a:solidFill>
                  <a:srgbClr val="D71A16"/>
                </a:solidFill>
                <a:sym typeface="Calibri Light"/>
              </a:rPr>
              <a:t>indici di adattamento negativo</a:t>
            </a:r>
          </a:p>
        </p:txBody>
      </p:sp>
      <p:sp>
        <p:nvSpPr>
          <p:cNvPr id="14338" name="Segnaposto contenuto 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SzTx/>
              <a:buFontTx/>
              <a:buNone/>
            </a:pPr>
            <a:r>
              <a:rPr lang="it-IT" smtClean="0">
                <a:latin typeface="Century Gothic" pitchFamily="34" charset="0"/>
                <a:sym typeface="Century Gothic" pitchFamily="34" charset="0"/>
              </a:rPr>
              <a:t>Dal punto di vista emotivo l’essere soggetti a ripetuti attacchi fisici o psicologici può indurre il bambino ad affrontare la scuola con la </a:t>
            </a:r>
            <a:r>
              <a:rPr lang="it-IT" b="1" i="1" smtClean="0">
                <a:latin typeface="Century Gothic" pitchFamily="34" charset="0"/>
                <a:sym typeface="Century Gothic" pitchFamily="34" charset="0"/>
              </a:rPr>
              <a:t>paura e il terrore </a:t>
            </a:r>
            <a:r>
              <a:rPr lang="it-IT" smtClean="0">
                <a:latin typeface="Century Gothic" pitchFamily="34" charset="0"/>
                <a:sym typeface="Century Gothic" pitchFamily="34" charset="0"/>
              </a:rPr>
              <a:t>che le umiliazioni si ripetano ancora, suscitando:</a:t>
            </a:r>
          </a:p>
          <a:p>
            <a:pPr marL="0" indent="0" algn="ctr" eaLnBrk="1" hangingPunct="1">
              <a:buSzTx/>
              <a:buFontTx/>
              <a:buNone/>
            </a:pPr>
            <a:r>
              <a:rPr lang="it-IT" smtClean="0">
                <a:latin typeface="Century Gothic" pitchFamily="34" charset="0"/>
                <a:sym typeface="Century Gothic" pitchFamily="34" charset="0"/>
              </a:rPr>
              <a:t> tensione</a:t>
            </a:r>
          </a:p>
          <a:p>
            <a:pPr marL="0" indent="0" algn="ctr" eaLnBrk="1" hangingPunct="1">
              <a:buSzTx/>
              <a:buFontTx/>
              <a:buNone/>
            </a:pPr>
            <a:r>
              <a:rPr lang="it-IT" smtClean="0">
                <a:latin typeface="Century Gothic" pitchFamily="34" charset="0"/>
                <a:sym typeface="Century Gothic" pitchFamily="34" charset="0"/>
              </a:rPr>
              <a:t>ansia</a:t>
            </a:r>
          </a:p>
          <a:p>
            <a:pPr marL="0" indent="0" algn="ctr" eaLnBrk="1" hangingPunct="1">
              <a:buSzTx/>
              <a:buFontTx/>
              <a:buNone/>
            </a:pPr>
            <a:r>
              <a:rPr lang="it-IT" smtClean="0">
                <a:latin typeface="Century Gothic" pitchFamily="34" charset="0"/>
                <a:sym typeface="Century Gothic" pitchFamily="34" charset="0"/>
              </a:rPr>
              <a:t>agitazione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itolo 1"/>
          <p:cNvSpPr txBox="1">
            <a:spLocks noGrp="1"/>
          </p:cNvSpPr>
          <p:nvPr>
            <p:ph type="ctrTitle"/>
          </p:nvPr>
        </p:nvSpPr>
        <p:spPr>
          <a:xfrm>
            <a:off x="1524000" y="2922588"/>
            <a:ext cx="9144000" cy="1012825"/>
          </a:xfrm>
        </p:spPr>
        <p:txBody>
          <a:bodyPr>
            <a:normAutofit/>
          </a:bodyPr>
          <a:lstStyle>
            <a:lvl1pPr>
              <a:defRPr b="1" cap="all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t>autostima dei bulli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24578" name="Segnaposto contenuto 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Tx/>
              <a:buFont typeface="Arial" charset="0"/>
              <a:buNone/>
            </a:pPr>
            <a:r>
              <a:rPr lang="it-IT" smtClean="0"/>
              <a:t>Non ci sono dati coerenti sulla direzione della correlazione tra bullismo e autostima dei prepotenti; non è chiaro infatti se il bullismo sia un riflesso di un disadattamento emotivo caratterizzato da scarsa stima di sé, o piuttosto se il bisogno di dominare gli altri derivi dalla sicurezza o dalla buona opinione che i bulli hanno di sé. (Olweus, 1978; 1993)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25602" name="Segnaposto contenuto 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Tx/>
              <a:buFont typeface="Arial" charset="0"/>
              <a:buNone/>
            </a:pPr>
            <a:r>
              <a:rPr lang="it-IT" smtClean="0"/>
              <a:t>Dall’altra parte Salmivalli e altri suoi collaboratori, riscontrarono che i bulli hanno livelli di autostima percepita leggermente sopra la media, caratterizzata da un senso grandioso di sé e da narcisismo, definita come una specifica forma di autostima difensiva detta dagli autori </a:t>
            </a:r>
            <a:r>
              <a:rPr lang="it-IT" b="1" i="1" smtClean="0"/>
              <a:t>defensive egotism. 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olo 1"/>
          <p:cNvSpPr txBox="1">
            <a:spLocks noGrp="1"/>
          </p:cNvSpPr>
          <p:nvPr>
            <p:ph type="ctrTitle"/>
          </p:nvPr>
        </p:nvSpPr>
        <p:spPr>
          <a:xfrm>
            <a:off x="1301750" y="2130425"/>
            <a:ext cx="9588500" cy="2597150"/>
          </a:xfrm>
        </p:spPr>
        <p:txBody>
          <a:bodyPr>
            <a:normAutofit/>
          </a:bodyPr>
          <a:lstStyle/>
          <a:p>
            <a:pPr defTabSz="868680" eaLnBrk="1" fontAlgn="auto" hangingPunct="1">
              <a:spcBef>
                <a:spcPts val="0"/>
              </a:spcBef>
              <a:spcAft>
                <a:spcPts val="0"/>
              </a:spcAft>
              <a:defRPr sz="5700" b="1" cap="all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z="5700" b="1" cap="all">
                <a:latin typeface="Century Gothic"/>
                <a:ea typeface="Century Gothic"/>
                <a:cs typeface="Century Gothic"/>
                <a:sym typeface="Century Gothic"/>
              </a:rPr>
              <a:t>Bullismo e rendimento scolastico delle vittime</a:t>
            </a:r>
            <a:br>
              <a:rPr sz="5700" b="1" cap="all">
                <a:latin typeface="Century Gothic"/>
                <a:ea typeface="Century Gothic"/>
                <a:cs typeface="Century Gothic"/>
                <a:sym typeface="Century Gothic"/>
              </a:rPr>
            </a:br>
            <a:endParaRPr sz="5700" b="1" cap="all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626" name="Sottotitolo 2"/>
          <p:cNvSpPr txBox="1">
            <a:spLocks noGrp="1"/>
          </p:cNvSpPr>
          <p:nvPr>
            <p:ph type="subTitle" sz="quarter" idx="1"/>
          </p:nvPr>
        </p:nvSpPr>
        <p:spPr>
          <a:xfrm>
            <a:off x="1524000" y="4727575"/>
            <a:ext cx="9144000" cy="1655763"/>
          </a:xfrm>
        </p:spPr>
        <p:txBody>
          <a:bodyPr/>
          <a:lstStyle/>
          <a:p>
            <a:pPr eaLnBrk="1" hangingPunct="1"/>
            <a:r>
              <a:rPr lang="it-IT" sz="3500" smtClean="0"/>
              <a:t>la mediazione della depressione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egnaposto contenuto 2"/>
          <p:cNvSpPr txBox="1">
            <a:spLocks noGrp="1"/>
          </p:cNvSpPr>
          <p:nvPr>
            <p:ph type="body" idx="1"/>
          </p:nvPr>
        </p:nvSpPr>
        <p:spPr>
          <a:xfrm>
            <a:off x="838200" y="1476375"/>
            <a:ext cx="10515600" cy="4700588"/>
          </a:xfrm>
        </p:spPr>
        <p:txBody>
          <a:bodyPr/>
          <a:lstStyle/>
          <a:p>
            <a:pPr marL="0" indent="0" eaLnBrk="1" hangingPunct="1">
              <a:lnSpc>
                <a:spcPct val="81000"/>
              </a:lnSpc>
              <a:buSzTx/>
              <a:buFont typeface="Arial" charset="0"/>
              <a:buNone/>
            </a:pPr>
            <a:r>
              <a:rPr lang="it-IT" sz="3500" smtClean="0"/>
              <a:t>Frequenti episodi di vittimizzazione da parte del gruppo dei pari sono associati a un carente rendimento scolastico attraverso la mediazione di sintomi depressivi: essere vittima di frequenti persecuzioni porta a perdita d’energia e capacità di concentrazione, a disforia e ad avere una concezione negativa di sé, fattori che possono avere un impatto dannoso sul rendimento scolastico in classe come ansietà, depressione e isolamento.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egnaposto contenuto 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Tx/>
              <a:buFont typeface="Arial" charset="0"/>
              <a:buNone/>
            </a:pPr>
            <a:r>
              <a:rPr lang="it-IT" smtClean="0"/>
              <a:t>Le ricerche, che hanno seguito i soggetti nell’arco degli anni, dimostrano chiaramente come essere bullo o vittima non sia una tendenza passeggera, e in mancanza di interventi mirati ed efficaci, le condizioni psicologiche e sociali di questi bambini rimarranno stabili nel tempo, determinando uno stato di malessere generale che permane anche al di là del periodo scolastico.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29698" name="Segnaposto contenuto 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Tx/>
              <a:buFont typeface="Arial" charset="0"/>
              <a:buNone/>
            </a:pPr>
            <a:r>
              <a:rPr lang="it-IT" smtClean="0"/>
              <a:t>Bullismo e vittimizzazione sono maggiormente legati ad altri problemi comportamentali quali bere, fumare, commettere furti, danneggiare proprietà e violare le regole: l’influenza dei pari devianti è un fattore che contraddistingue i bulli e i bulli/vittime dalle vittime e dai soggetti non coinvolti nel bullismo, probabilmente perché accettano il comportamento aggressivo come norma del gruppo di appartenenza.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egnaposto contenuto 2"/>
          <p:cNvSpPr txBox="1">
            <a:spLocks noGrp="1"/>
          </p:cNvSpPr>
          <p:nvPr>
            <p:ph type="body" sz="half" idx="1"/>
          </p:nvPr>
        </p:nvSpPr>
        <p:spPr>
          <a:xfrm>
            <a:off x="738188" y="1252538"/>
            <a:ext cx="5357812" cy="4352925"/>
          </a:xfrm>
        </p:spPr>
        <p:txBody>
          <a:bodyPr>
            <a:normAutofit/>
          </a:bodyPr>
          <a:lstStyle/>
          <a:p>
            <a:pPr marL="0" indent="0" defTabSz="886968" eaLnBrk="1" fontAlgn="auto" hangingPunct="1">
              <a:spcBef>
                <a:spcPts val="900"/>
              </a:spcBef>
              <a:spcAft>
                <a:spcPts val="0"/>
              </a:spcAft>
              <a:buSzTx/>
              <a:buFontTx/>
              <a:buNone/>
              <a:defRPr sz="291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z="2910">
                <a:latin typeface="Century Gothic"/>
                <a:ea typeface="Century Gothic"/>
                <a:cs typeface="Century Gothic"/>
                <a:sym typeface="Century Gothic"/>
              </a:rPr>
              <a:t>Vi sono, tuttavia, esiti negativi duraturi riguardanti tre ambiti in particolare:</a:t>
            </a:r>
          </a:p>
          <a:p>
            <a:pPr marL="0" indent="0" defTabSz="886968" eaLnBrk="1" fontAlgn="auto" hangingPunct="1">
              <a:spcBef>
                <a:spcPts val="900"/>
              </a:spcBef>
              <a:spcAft>
                <a:spcPts val="0"/>
              </a:spcAft>
              <a:buSzTx/>
              <a:buFontTx/>
              <a:buNone/>
              <a:defRPr sz="291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z="2910">
                <a:latin typeface="Century Gothic"/>
                <a:ea typeface="Century Gothic"/>
                <a:cs typeface="Century Gothic"/>
                <a:sym typeface="Century Gothic"/>
              </a:rPr>
              <a:t>Difficoltà scolastiche</a:t>
            </a:r>
          </a:p>
          <a:p>
            <a:pPr marL="0" indent="0" defTabSz="886968" eaLnBrk="1" fontAlgn="auto" hangingPunct="1">
              <a:spcBef>
                <a:spcPts val="900"/>
              </a:spcBef>
              <a:spcAft>
                <a:spcPts val="0"/>
              </a:spcAft>
              <a:buSzTx/>
              <a:buFontTx/>
              <a:buNone/>
              <a:defRPr sz="291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z="2910">
                <a:latin typeface="Century Gothic"/>
                <a:ea typeface="Century Gothic"/>
                <a:cs typeface="Century Gothic"/>
                <a:sym typeface="Century Gothic"/>
              </a:rPr>
              <a:t>Difficoltà interpersonali</a:t>
            </a:r>
          </a:p>
          <a:p>
            <a:pPr marL="0" indent="0" defTabSz="886968" eaLnBrk="1" fontAlgn="auto" hangingPunct="1">
              <a:spcBef>
                <a:spcPts val="900"/>
              </a:spcBef>
              <a:spcAft>
                <a:spcPts val="0"/>
              </a:spcAft>
              <a:buSzTx/>
              <a:buFontTx/>
              <a:buNone/>
              <a:defRPr sz="291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z="2910">
                <a:latin typeface="Century Gothic"/>
                <a:ea typeface="Century Gothic"/>
                <a:cs typeface="Century Gothic"/>
                <a:sym typeface="Century Gothic"/>
              </a:rPr>
              <a:t>Problemi di internalizzazione</a:t>
            </a:r>
          </a:p>
          <a:p>
            <a:pPr marL="0" indent="0" defTabSz="886968" eaLnBrk="1" fontAlgn="auto" hangingPunct="1">
              <a:spcBef>
                <a:spcPts val="900"/>
              </a:spcBef>
              <a:spcAft>
                <a:spcPts val="0"/>
              </a:spcAft>
              <a:buSzTx/>
              <a:buFontTx/>
              <a:buNone/>
              <a:defRPr sz="2910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sz="291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indent="0" defTabSz="886968" eaLnBrk="1" fontAlgn="auto" hangingPunct="1">
              <a:spcBef>
                <a:spcPts val="900"/>
              </a:spcBef>
              <a:spcAft>
                <a:spcPts val="0"/>
              </a:spcAft>
              <a:buSzTx/>
              <a:buFontTx/>
              <a:buNone/>
              <a:defRPr sz="291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z="2910">
                <a:latin typeface="Century Gothic"/>
                <a:ea typeface="Century Gothic"/>
                <a:cs typeface="Century Gothic"/>
                <a:sym typeface="Century Gothic"/>
              </a:rPr>
              <a:t>(Boivin, Hymel, Hodges, 2001)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egnaposto contenuto 2"/>
          <p:cNvSpPr txBox="1"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ctr" defTabSz="886968" eaLnBrk="1" fontAlgn="auto" hangingPunct="1">
              <a:lnSpc>
                <a:spcPct val="81000"/>
              </a:lnSpc>
              <a:spcBef>
                <a:spcPts val="900"/>
              </a:spcBef>
              <a:spcAft>
                <a:spcPts val="0"/>
              </a:spcAft>
              <a:buSzTx/>
              <a:buFont typeface="Arial"/>
              <a:buNone/>
              <a:defRPr sz="2425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z="2425">
                <a:latin typeface="Century Gothic"/>
                <a:ea typeface="Century Gothic"/>
                <a:cs typeface="Century Gothic"/>
                <a:sym typeface="Century Gothic"/>
              </a:rPr>
              <a:t>Gli studi di Marsh, evidenziano come un individuo che ricopre il ruolo del bullo sia potenzialmente esposto al rischio di vittimizzazione da parte del bullo dotato di più potere e viceversa, l’essere vittima possa determinare in alcuni casi il successivo passaggio al ruolo di prevaricatore. Tale punto di vista porta a superare la natura bipolare del bullismo.</a:t>
            </a:r>
          </a:p>
          <a:p>
            <a:pPr marL="0" indent="0" algn="ctr" defTabSz="886968" eaLnBrk="1" fontAlgn="auto" hangingPunct="1">
              <a:lnSpc>
                <a:spcPct val="81000"/>
              </a:lnSpc>
              <a:spcBef>
                <a:spcPts val="900"/>
              </a:spcBef>
              <a:spcAft>
                <a:spcPts val="0"/>
              </a:spcAft>
              <a:buSzTx/>
              <a:buFont typeface="Arial"/>
              <a:buNone/>
              <a:defRPr sz="2425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z="2425">
                <a:latin typeface="Century Gothic"/>
                <a:ea typeface="Century Gothic"/>
                <a:cs typeface="Century Gothic"/>
                <a:sym typeface="Century Gothic"/>
              </a:rPr>
              <a:t>Vi sono molte differenze ovvie tra le 2 tipologie di soggetti ma, altrettanti aspetti psicologici che li accomunavano come:</a:t>
            </a:r>
          </a:p>
          <a:p>
            <a:pPr marL="221742" indent="-221742" algn="ctr" defTabSz="886968" eaLnBrk="1" fontAlgn="auto" hangingPunct="1">
              <a:lnSpc>
                <a:spcPct val="81000"/>
              </a:lnSpc>
              <a:spcBef>
                <a:spcPts val="900"/>
              </a:spcBef>
              <a:spcAft>
                <a:spcPts val="0"/>
              </a:spcAft>
              <a:buFont typeface="Arial"/>
              <a:buChar char="•"/>
              <a:defRPr sz="2425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z="2425">
                <a:latin typeface="Century Gothic"/>
                <a:ea typeface="Century Gothic"/>
                <a:cs typeface="Century Gothic"/>
                <a:sym typeface="Century Gothic"/>
              </a:rPr>
              <a:t>la depressione, </a:t>
            </a:r>
          </a:p>
          <a:p>
            <a:pPr marL="221742" indent="-221742" algn="ctr" defTabSz="886968" eaLnBrk="1" fontAlgn="auto" hangingPunct="1">
              <a:lnSpc>
                <a:spcPct val="81000"/>
              </a:lnSpc>
              <a:spcBef>
                <a:spcPts val="900"/>
              </a:spcBef>
              <a:spcAft>
                <a:spcPts val="0"/>
              </a:spcAft>
              <a:buFont typeface="Arial"/>
              <a:buChar char="•"/>
              <a:defRPr sz="2425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z="2425">
                <a:latin typeface="Century Gothic"/>
                <a:ea typeface="Century Gothic"/>
                <a:cs typeface="Century Gothic"/>
                <a:sym typeface="Century Gothic"/>
              </a:rPr>
              <a:t>l’incapacità di controllare la rabbia </a:t>
            </a:r>
          </a:p>
          <a:p>
            <a:pPr marL="221742" indent="-221742" algn="ctr" defTabSz="886968" eaLnBrk="1" fontAlgn="auto" hangingPunct="1">
              <a:lnSpc>
                <a:spcPct val="81000"/>
              </a:lnSpc>
              <a:spcBef>
                <a:spcPts val="900"/>
              </a:spcBef>
              <a:spcAft>
                <a:spcPts val="0"/>
              </a:spcAft>
              <a:buFont typeface="Arial"/>
              <a:buChar char="•"/>
              <a:defRPr sz="2425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z="2425">
                <a:latin typeface="Century Gothic"/>
                <a:ea typeface="Century Gothic"/>
                <a:cs typeface="Century Gothic"/>
                <a:sym typeface="Century Gothic"/>
              </a:rPr>
              <a:t>incapacità di affrontare i problemi </a:t>
            </a:r>
          </a:p>
          <a:p>
            <a:pPr marL="221742" indent="-221742" algn="ctr" defTabSz="886968" eaLnBrk="1" fontAlgn="auto" hangingPunct="1">
              <a:lnSpc>
                <a:spcPct val="81000"/>
              </a:lnSpc>
              <a:spcBef>
                <a:spcPts val="900"/>
              </a:spcBef>
              <a:spcAft>
                <a:spcPts val="0"/>
              </a:spcAft>
              <a:buFont typeface="Arial"/>
              <a:buChar char="•"/>
              <a:defRPr sz="2425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z="2425">
                <a:latin typeface="Century Gothic"/>
                <a:ea typeface="Century Gothic"/>
                <a:cs typeface="Century Gothic"/>
                <a:sym typeface="Century Gothic"/>
              </a:rPr>
              <a:t>un deficit di controllo di sé.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olo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606550"/>
          </a:xfrm>
        </p:spPr>
        <p:txBody>
          <a:bodyPr>
            <a:normAutofit/>
          </a:bodyPr>
          <a:lstStyle>
            <a:lvl1pPr algn="ctr">
              <a:defRPr sz="4500" cap="small">
                <a:solidFill>
                  <a:srgbClr val="D71A16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t>Relazione tra bullismo e adattamento psicosociale</a:t>
            </a:r>
          </a:p>
        </p:txBody>
      </p:sp>
      <p:sp>
        <p:nvSpPr>
          <p:cNvPr id="120" name="Segnaposto contenuto 2"/>
          <p:cNvSpPr txBox="1">
            <a:spLocks noGrp="1"/>
          </p:cNvSpPr>
          <p:nvPr>
            <p:ph type="body" sz="half" idx="1"/>
          </p:nvPr>
        </p:nvSpPr>
        <p:spPr>
          <a:xfrm>
            <a:off x="611188" y="1971675"/>
            <a:ext cx="10969625" cy="291465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SzTx/>
              <a:buFont typeface="Arial"/>
              <a:buNone/>
              <a:defRPr sz="25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z="2500">
                <a:latin typeface="Century Gothic"/>
                <a:ea typeface="Century Gothic"/>
                <a:cs typeface="Century Gothic"/>
                <a:sym typeface="Century Gothic"/>
              </a:rPr>
              <a:t>Le vittime passive soffrono spesso di problemi d’internalizzazione molte volte caratteristiche anche dei genitori, e più specificamente di:</a:t>
            </a:r>
          </a:p>
          <a:p>
            <a:pPr marL="204107" indent="-204107" eaLnBrk="1" fontAlgn="auto" hangingPunct="1">
              <a:spcAft>
                <a:spcPts val="0"/>
              </a:spcAft>
              <a:buFont typeface="Arial"/>
              <a:buChar char="•"/>
              <a:defRPr sz="25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z="2500">
                <a:latin typeface="Century Gothic"/>
                <a:ea typeface="Century Gothic"/>
                <a:cs typeface="Century Gothic"/>
                <a:sym typeface="Century Gothic"/>
              </a:rPr>
              <a:t>depressione (Craig, 1998; Salmon et al, 2000; Hawker, Boulton,2001)</a:t>
            </a:r>
          </a:p>
          <a:p>
            <a:pPr marL="204107" indent="-204107" eaLnBrk="1" fontAlgn="auto" hangingPunct="1">
              <a:spcAft>
                <a:spcPts val="0"/>
              </a:spcAft>
              <a:buFont typeface="Arial"/>
              <a:buChar char="•"/>
              <a:defRPr sz="25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z="2500">
                <a:latin typeface="Century Gothic"/>
                <a:ea typeface="Century Gothic"/>
                <a:cs typeface="Century Gothic"/>
                <a:sym typeface="Century Gothic"/>
              </a:rPr>
              <a:t>ansia (Craig, 1998)</a:t>
            </a:r>
          </a:p>
          <a:p>
            <a:pPr marL="204107" indent="-204107" eaLnBrk="1" fontAlgn="auto" hangingPunct="1">
              <a:spcAft>
                <a:spcPts val="0"/>
              </a:spcAft>
              <a:buFont typeface="Arial"/>
              <a:buChar char="•"/>
              <a:defRPr sz="25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z="2500">
                <a:latin typeface="Century Gothic"/>
                <a:ea typeface="Century Gothic"/>
                <a:cs typeface="Century Gothic"/>
                <a:sym typeface="Century Gothic"/>
              </a:rPr>
              <a:t>isolamento e solitudine  (Boivin, Hymel, Bukowsky, 1995)</a:t>
            </a:r>
          </a:p>
          <a:p>
            <a:pPr marL="204107" indent="-204107" eaLnBrk="1" fontAlgn="auto" hangingPunct="1">
              <a:spcAft>
                <a:spcPts val="0"/>
              </a:spcAft>
              <a:buFont typeface="Arial"/>
              <a:buChar char="•"/>
              <a:defRPr sz="25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z="2500">
                <a:latin typeface="Century Gothic"/>
                <a:ea typeface="Century Gothic"/>
                <a:cs typeface="Century Gothic"/>
                <a:sym typeface="Century Gothic"/>
              </a:rPr>
              <a:t>bassa autostima (Graham, Jovonen, 1998; Salmivalli et al. , 1998)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egnaposto contenuto 2"/>
          <p:cNvSpPr txBox="1">
            <a:spLocks noGrp="1"/>
          </p:cNvSpPr>
          <p:nvPr>
            <p:ph type="body" sz="half" idx="1"/>
          </p:nvPr>
        </p:nvSpPr>
        <p:spPr>
          <a:xfrm>
            <a:off x="493713" y="623888"/>
            <a:ext cx="4387850" cy="5610225"/>
          </a:xfrm>
        </p:spPr>
        <p:txBody>
          <a:bodyPr>
            <a:normAutofit/>
          </a:bodyPr>
          <a:lstStyle/>
          <a:p>
            <a:pPr marL="0" indent="0" defTabSz="813816" eaLnBrk="1" fontAlgn="auto" hangingPunct="1">
              <a:spcBef>
                <a:spcPts val="800"/>
              </a:spcBef>
              <a:spcAft>
                <a:spcPts val="0"/>
              </a:spcAft>
              <a:buSzTx/>
              <a:buFont typeface="Arial"/>
              <a:buNone/>
              <a:defRPr sz="2492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z="2492">
                <a:latin typeface="Century Gothic"/>
                <a:ea typeface="Century Gothic"/>
                <a:cs typeface="Century Gothic"/>
                <a:sym typeface="Century Gothic"/>
              </a:rPr>
              <a:t>Inoltre molti bambini che hanno subito maltrattamenti dai pari possono sviluppare problemi di esternalizzazione come:</a:t>
            </a:r>
          </a:p>
          <a:p>
            <a:pPr marL="203454" indent="-203454" algn="ctr" defTabSz="813816" eaLnBrk="1" fontAlgn="auto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492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z="2492">
                <a:latin typeface="Century Gothic"/>
                <a:ea typeface="Century Gothic"/>
                <a:cs typeface="Century Gothic"/>
                <a:sym typeface="Century Gothic"/>
              </a:rPr>
              <a:t>Iperattività</a:t>
            </a:r>
          </a:p>
          <a:p>
            <a:pPr marL="203454" indent="-203454" algn="ctr" defTabSz="813816" eaLnBrk="1" fontAlgn="auto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492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z="2492">
                <a:latin typeface="Century Gothic"/>
                <a:ea typeface="Century Gothic"/>
                <a:cs typeface="Century Gothic"/>
                <a:sym typeface="Century Gothic"/>
              </a:rPr>
              <a:t>Impulsività</a:t>
            </a:r>
          </a:p>
          <a:p>
            <a:pPr marL="203454" indent="-203454" algn="ctr" defTabSz="813816" eaLnBrk="1" fontAlgn="auto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492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z="2492">
                <a:latin typeface="Century Gothic"/>
                <a:ea typeface="Century Gothic"/>
                <a:cs typeface="Century Gothic"/>
                <a:sym typeface="Century Gothic"/>
              </a:rPr>
              <a:t>Aggressività </a:t>
            </a:r>
          </a:p>
          <a:p>
            <a:pPr marL="203454" indent="-203454" algn="ctr" defTabSz="813816" eaLnBrk="1" fontAlgn="auto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492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sz="2492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203454" indent="-203454" algn="ctr" defTabSz="813816" eaLnBrk="1" fontAlgn="auto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492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sz="2492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indent="0" algn="ctr" defTabSz="813816" eaLnBrk="1" fontAlgn="auto" hangingPunct="1">
              <a:spcBef>
                <a:spcPts val="800"/>
              </a:spcBef>
              <a:spcAft>
                <a:spcPts val="0"/>
              </a:spcAft>
              <a:buSzTx/>
              <a:buFont typeface="Arial"/>
              <a:buNone/>
              <a:defRPr sz="2492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z="2492">
                <a:latin typeface="Century Gothic"/>
                <a:ea typeface="Century Gothic"/>
                <a:cs typeface="Century Gothic"/>
                <a:sym typeface="Century Gothic"/>
              </a:rPr>
              <a:t>Che sembrano essere legati ad una vulnerabilità familiare.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itolo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cap="small">
                <a:solidFill>
                  <a:srgbClr val="D71A16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t>Circoli viziosi</a:t>
            </a:r>
          </a:p>
        </p:txBody>
      </p:sp>
      <p:sp>
        <p:nvSpPr>
          <p:cNvPr id="19458" name="Segnaposto contenuto 2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10515600" cy="2208213"/>
          </a:xfrm>
        </p:spPr>
        <p:txBody>
          <a:bodyPr/>
          <a:lstStyle/>
          <a:p>
            <a:pPr marL="0" indent="0" algn="ctr" eaLnBrk="1" hangingPunct="1">
              <a:buSzTx/>
              <a:buFont typeface="Arial" charset="0"/>
              <a:buNone/>
            </a:pPr>
            <a:r>
              <a:rPr lang="it-IT" smtClean="0">
                <a:latin typeface="Century Gothic" pitchFamily="34" charset="0"/>
                <a:sym typeface="Century Gothic" pitchFamily="34" charset="0"/>
              </a:rPr>
              <a:t>Le vittime riportano anche elevati livelli d’ansia sociale, un sentimento legato al contesto e alle relazioni, che sembra indurre ancor più i bulli a incrementare i propri comportamenti negativi verso questi soggetti, stabilendo così un ciclo negativo che non trova via d’uscita.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olo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5000" cap="small">
                <a:solidFill>
                  <a:srgbClr val="D71A16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>
                <a:sym typeface="Calibri Light"/>
              </a:rPr>
              <a:t>Esempi di circoli viziosi </a:t>
            </a:r>
          </a:p>
        </p:txBody>
      </p:sp>
      <p:sp>
        <p:nvSpPr>
          <p:cNvPr id="128" name="Segnaposto contenuto 2"/>
          <p:cNvSpPr txBox="1">
            <a:spLocks noGrp="1"/>
          </p:cNvSpPr>
          <p:nvPr>
            <p:ph type="body" idx="1"/>
          </p:nvPr>
        </p:nvSpPr>
        <p:spPr>
          <a:xfrm>
            <a:off x="838200" y="1690688"/>
            <a:ext cx="10780713" cy="4486275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lnSpc>
                <a:spcPct val="72000"/>
              </a:lnSpc>
              <a:spcAft>
                <a:spcPts val="0"/>
              </a:spcAft>
              <a:buSzTx/>
              <a:buFont typeface="Arial"/>
              <a:buNone/>
              <a:defRPr sz="2500"/>
            </a:pPr>
            <a:endParaRPr sz="2500">
              <a:sym typeface="Calibri"/>
            </a:endParaRPr>
          </a:p>
          <a:p>
            <a:pPr marL="0" indent="0" algn="ctr" eaLnBrk="1" fontAlgn="auto" hangingPunct="1">
              <a:lnSpc>
                <a:spcPct val="72000"/>
              </a:lnSpc>
              <a:spcAft>
                <a:spcPts val="0"/>
              </a:spcAft>
              <a:buSzTx/>
              <a:buFont typeface="Arial"/>
              <a:buNone/>
              <a:defRPr sz="2500"/>
            </a:pPr>
            <a:endParaRPr sz="2500">
              <a:sym typeface="Calibri"/>
            </a:endParaRPr>
          </a:p>
          <a:p>
            <a:pPr marL="0" indent="0" algn="ctr" eaLnBrk="1" fontAlgn="auto" hangingPunct="1">
              <a:lnSpc>
                <a:spcPct val="72000"/>
              </a:lnSpc>
              <a:spcAft>
                <a:spcPts val="0"/>
              </a:spcAft>
              <a:buSzTx/>
              <a:buFont typeface="Arial"/>
              <a:buNone/>
              <a:defRPr sz="2500"/>
            </a:pPr>
            <a:r>
              <a:rPr sz="2500">
                <a:sym typeface="Calibri"/>
              </a:rPr>
              <a:t>elevati livelli d’ansia sociale</a:t>
            </a:r>
          </a:p>
          <a:p>
            <a:pPr marL="0" indent="0" algn="ctr" eaLnBrk="1" fontAlgn="auto" hangingPunct="1">
              <a:lnSpc>
                <a:spcPct val="72000"/>
              </a:lnSpc>
              <a:spcAft>
                <a:spcPts val="0"/>
              </a:spcAft>
              <a:buSzTx/>
              <a:buFont typeface="Arial"/>
              <a:buNone/>
              <a:defRPr sz="2500"/>
            </a:pPr>
            <a:r>
              <a:rPr sz="2500">
                <a:sym typeface="Calibri"/>
              </a:rPr>
              <a:t> volti a incrementare il potere dei bulli</a:t>
            </a:r>
          </a:p>
          <a:p>
            <a:pPr eaLnBrk="1" fontAlgn="auto" hangingPunct="1">
              <a:lnSpc>
                <a:spcPct val="72000"/>
              </a:lnSpc>
              <a:spcAft>
                <a:spcPts val="0"/>
              </a:spcAft>
              <a:buFont typeface="Arial"/>
              <a:buChar char="•"/>
              <a:defRPr sz="2500"/>
            </a:pPr>
            <a:endParaRPr sz="2500">
              <a:sym typeface="Calibri"/>
            </a:endParaRPr>
          </a:p>
          <a:p>
            <a:pPr marL="0" indent="0" algn="ctr" eaLnBrk="1" fontAlgn="auto" hangingPunct="1">
              <a:lnSpc>
                <a:spcPct val="72000"/>
              </a:lnSpc>
              <a:spcAft>
                <a:spcPts val="0"/>
              </a:spcAft>
              <a:buSzTx/>
              <a:buFont typeface="Arial"/>
              <a:buNone/>
              <a:defRPr sz="2500"/>
            </a:pPr>
            <a:r>
              <a:rPr sz="2500">
                <a:sym typeface="Calibri"/>
              </a:rPr>
              <a:t>bassa autostima</a:t>
            </a:r>
          </a:p>
          <a:p>
            <a:pPr marL="0" indent="0" algn="ctr" eaLnBrk="1" fontAlgn="auto" hangingPunct="1">
              <a:lnSpc>
                <a:spcPct val="72000"/>
              </a:lnSpc>
              <a:spcAft>
                <a:spcPts val="0"/>
              </a:spcAft>
              <a:buSzTx/>
              <a:buFont typeface="Arial"/>
              <a:buNone/>
              <a:defRPr sz="2500"/>
            </a:pPr>
            <a:r>
              <a:rPr sz="2500">
                <a:sym typeface="Calibri"/>
              </a:rPr>
              <a:t>             porta ad elevati livelli di vittimizzazione sia nei maschi che nelle femmine</a:t>
            </a:r>
          </a:p>
          <a:p>
            <a:pPr marL="0" indent="0" eaLnBrk="1" fontAlgn="auto" hangingPunct="1">
              <a:lnSpc>
                <a:spcPct val="72000"/>
              </a:lnSpc>
              <a:spcAft>
                <a:spcPts val="0"/>
              </a:spcAft>
              <a:buSzTx/>
              <a:buFont typeface="Arial"/>
              <a:buNone/>
              <a:defRPr sz="2500"/>
            </a:pPr>
            <a:endParaRPr sz="2500">
              <a:sym typeface="Calibri"/>
            </a:endParaRPr>
          </a:p>
        </p:txBody>
      </p:sp>
      <p:grpSp>
        <p:nvGrpSpPr>
          <p:cNvPr id="20483" name="Freccia circolare a sinistra 6"/>
          <p:cNvGrpSpPr>
            <a:grpSpLocks/>
          </p:cNvGrpSpPr>
          <p:nvPr/>
        </p:nvGrpSpPr>
        <p:grpSpPr bwMode="auto">
          <a:xfrm>
            <a:off x="9204325" y="2620963"/>
            <a:ext cx="384175" cy="668337"/>
            <a:chOff x="0" y="0"/>
            <a:chExt cx="384368" cy="667418"/>
          </a:xfrm>
        </p:grpSpPr>
        <p:sp>
          <p:nvSpPr>
            <p:cNvPr id="20496" name="Forma"/>
            <p:cNvSpPr>
              <a:spLocks/>
            </p:cNvSpPr>
            <p:nvPr/>
          </p:nvSpPr>
          <p:spPr bwMode="auto">
            <a:xfrm>
              <a:off x="0" y="0"/>
              <a:ext cx="384369" cy="667419"/>
            </a:xfrm>
            <a:custGeom>
              <a:avLst/>
              <a:gdLst>
                <a:gd name="T0" fmla="*/ 192185 w 20033"/>
                <a:gd name="T1" fmla="*/ 333710 h 21600"/>
                <a:gd name="T2" fmla="*/ 192185 w 20033"/>
                <a:gd name="T3" fmla="*/ 333710 h 21600"/>
                <a:gd name="T4" fmla="*/ 192185 w 20033"/>
                <a:gd name="T5" fmla="*/ 333710 h 21600"/>
                <a:gd name="T6" fmla="*/ 192185 w 20033"/>
                <a:gd name="T7" fmla="*/ 333710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20033"/>
                <a:gd name="T13" fmla="*/ 0 h 21600"/>
                <a:gd name="T14" fmla="*/ 20033 w 20033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33" h="21600" extrusionOk="0">
                  <a:moveTo>
                    <a:pt x="0" y="18764"/>
                  </a:moveTo>
                  <a:lnTo>
                    <a:pt x="5008" y="15381"/>
                  </a:lnTo>
                  <a:lnTo>
                    <a:pt x="5008" y="16936"/>
                  </a:lnTo>
                  <a:cubicBezTo>
                    <a:pt x="12559" y="16098"/>
                    <a:pt x="18292" y="13454"/>
                    <a:pt x="19701" y="10159"/>
                  </a:cubicBezTo>
                  <a:cubicBezTo>
                    <a:pt x="21600" y="14600"/>
                    <a:pt x="15185" y="18916"/>
                    <a:pt x="5008" y="20045"/>
                  </a:cubicBezTo>
                  <a:lnTo>
                    <a:pt x="5008" y="21600"/>
                  </a:lnTo>
                  <a:close/>
                  <a:moveTo>
                    <a:pt x="20030" y="11714"/>
                  </a:moveTo>
                  <a:cubicBezTo>
                    <a:pt x="20030" y="6962"/>
                    <a:pt x="11063" y="3109"/>
                    <a:pt x="0" y="3109"/>
                  </a:cubicBezTo>
                  <a:lnTo>
                    <a:pt x="0" y="0"/>
                  </a:lnTo>
                  <a:cubicBezTo>
                    <a:pt x="11063" y="0"/>
                    <a:pt x="20030" y="3852"/>
                    <a:pt x="20030" y="8605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  <a:headEnd/>
              <a:tailEnd/>
            </a:ln>
          </p:spPr>
          <p:txBody>
            <a:bodyPr lIns="45719" tIns="45719" rIns="45719" bIns="45719" anchor="ctr"/>
            <a:lstStyle/>
            <a:p>
              <a:endParaRPr lang="it-IT"/>
            </a:p>
          </p:txBody>
        </p:sp>
        <p:sp>
          <p:nvSpPr>
            <p:cNvPr id="20497" name="Forma"/>
            <p:cNvSpPr>
              <a:spLocks/>
            </p:cNvSpPr>
            <p:nvPr/>
          </p:nvSpPr>
          <p:spPr bwMode="auto">
            <a:xfrm>
              <a:off x="0" y="0"/>
              <a:ext cx="384315" cy="361951"/>
            </a:xfrm>
            <a:custGeom>
              <a:avLst/>
              <a:gdLst>
                <a:gd name="T0" fmla="*/ 192158 w 21600"/>
                <a:gd name="T1" fmla="*/ 180976 h 21600"/>
                <a:gd name="T2" fmla="*/ 192158 w 21600"/>
                <a:gd name="T3" fmla="*/ 180976 h 21600"/>
                <a:gd name="T4" fmla="*/ 192158 w 21600"/>
                <a:gd name="T5" fmla="*/ 180976 h 21600"/>
                <a:gd name="T6" fmla="*/ 192158 w 21600"/>
                <a:gd name="T7" fmla="*/ 180976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21600" y="21600"/>
                  </a:moveTo>
                  <a:cubicBezTo>
                    <a:pt x="21600" y="12837"/>
                    <a:pt x="11929" y="5734"/>
                    <a:pt x="0" y="5734"/>
                  </a:cubicBezTo>
                  <a:lnTo>
                    <a:pt x="0" y="0"/>
                  </a:lnTo>
                  <a:cubicBezTo>
                    <a:pt x="11929" y="0"/>
                    <a:pt x="21600" y="7104"/>
                    <a:pt x="21600" y="15866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  <a:headEnd/>
              <a:tailEnd/>
            </a:ln>
          </p:spPr>
          <p:txBody>
            <a:bodyPr lIns="45719" tIns="45719" rIns="45719" bIns="45719" anchor="ctr"/>
            <a:lstStyle/>
            <a:p>
              <a:endParaRPr lang="it-IT"/>
            </a:p>
          </p:txBody>
        </p:sp>
        <p:sp>
          <p:nvSpPr>
            <p:cNvPr id="20498" name="Linea"/>
            <p:cNvSpPr>
              <a:spLocks/>
            </p:cNvSpPr>
            <p:nvPr/>
          </p:nvSpPr>
          <p:spPr bwMode="auto">
            <a:xfrm>
              <a:off x="0" y="0"/>
              <a:ext cx="384315" cy="667419"/>
            </a:xfrm>
            <a:custGeom>
              <a:avLst/>
              <a:gdLst>
                <a:gd name="T0" fmla="*/ 192158 w 21600"/>
                <a:gd name="T1" fmla="*/ 333710 h 21600"/>
                <a:gd name="T2" fmla="*/ 192158 w 21600"/>
                <a:gd name="T3" fmla="*/ 333710 h 21600"/>
                <a:gd name="T4" fmla="*/ 192158 w 21600"/>
                <a:gd name="T5" fmla="*/ 333710 h 21600"/>
                <a:gd name="T6" fmla="*/ 192158 w 21600"/>
                <a:gd name="T7" fmla="*/ 333710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21600" y="11714"/>
                  </a:moveTo>
                  <a:cubicBezTo>
                    <a:pt x="21600" y="6962"/>
                    <a:pt x="11929" y="3109"/>
                    <a:pt x="0" y="3109"/>
                  </a:cubicBezTo>
                  <a:lnTo>
                    <a:pt x="0" y="0"/>
                  </a:lnTo>
                  <a:cubicBezTo>
                    <a:pt x="11929" y="0"/>
                    <a:pt x="21600" y="3852"/>
                    <a:pt x="21600" y="8605"/>
                  </a:cubicBezTo>
                  <a:lnTo>
                    <a:pt x="21600" y="11714"/>
                  </a:lnTo>
                  <a:cubicBezTo>
                    <a:pt x="21600" y="15638"/>
                    <a:pt x="14937" y="19064"/>
                    <a:pt x="5400" y="20045"/>
                  </a:cubicBezTo>
                  <a:lnTo>
                    <a:pt x="5400" y="21600"/>
                  </a:lnTo>
                  <a:lnTo>
                    <a:pt x="0" y="18764"/>
                  </a:lnTo>
                  <a:lnTo>
                    <a:pt x="5400" y="15381"/>
                  </a:lnTo>
                  <a:lnTo>
                    <a:pt x="5400" y="16936"/>
                  </a:lnTo>
                  <a:cubicBezTo>
                    <a:pt x="13543" y="16098"/>
                    <a:pt x="19725" y="13454"/>
                    <a:pt x="21245" y="10159"/>
                  </a:cubicBezTo>
                </a:path>
              </a:pathLst>
            </a:custGeom>
            <a:noFill/>
            <a:ln w="12700" cap="flat">
              <a:solidFill>
                <a:srgbClr val="42719B"/>
              </a:solidFill>
              <a:prstDash val="solid"/>
              <a:miter lim="800000"/>
              <a:headEnd/>
              <a:tailEnd/>
            </a:ln>
          </p:spPr>
          <p:txBody>
            <a:bodyPr lIns="45719" tIns="45719" rIns="45719" bIns="45719" anchor="ctr"/>
            <a:lstStyle/>
            <a:p>
              <a:endParaRPr lang="it-IT"/>
            </a:p>
          </p:txBody>
        </p:sp>
      </p:grpSp>
      <p:grpSp>
        <p:nvGrpSpPr>
          <p:cNvPr id="20484" name="Freccia circolare a sinistra 10"/>
          <p:cNvGrpSpPr>
            <a:grpSpLocks/>
          </p:cNvGrpSpPr>
          <p:nvPr/>
        </p:nvGrpSpPr>
        <p:grpSpPr bwMode="auto">
          <a:xfrm>
            <a:off x="3011488" y="2439988"/>
            <a:ext cx="411162" cy="758825"/>
            <a:chOff x="0" y="0"/>
            <a:chExt cx="410868" cy="758867"/>
          </a:xfrm>
        </p:grpSpPr>
        <p:sp>
          <p:nvSpPr>
            <p:cNvPr id="20493" name="Forma"/>
            <p:cNvSpPr>
              <a:spLocks/>
            </p:cNvSpPr>
            <p:nvPr/>
          </p:nvSpPr>
          <p:spPr bwMode="auto">
            <a:xfrm rot="10800000">
              <a:off x="0" y="0"/>
              <a:ext cx="410869" cy="758868"/>
            </a:xfrm>
            <a:custGeom>
              <a:avLst/>
              <a:gdLst>
                <a:gd name="T0" fmla="*/ 205435 w 20138"/>
                <a:gd name="T1" fmla="*/ 379434 h 21600"/>
                <a:gd name="T2" fmla="*/ 205435 w 20138"/>
                <a:gd name="T3" fmla="*/ 379434 h 21600"/>
                <a:gd name="T4" fmla="*/ 205435 w 20138"/>
                <a:gd name="T5" fmla="*/ 379434 h 21600"/>
                <a:gd name="T6" fmla="*/ 205435 w 20138"/>
                <a:gd name="T7" fmla="*/ 379434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20138"/>
                <a:gd name="T13" fmla="*/ 0 h 21600"/>
                <a:gd name="T14" fmla="*/ 20138 w 20138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138" h="21600" extrusionOk="0">
                  <a:moveTo>
                    <a:pt x="0" y="18954"/>
                  </a:moveTo>
                  <a:lnTo>
                    <a:pt x="5034" y="15753"/>
                  </a:lnTo>
                  <a:lnTo>
                    <a:pt x="5034" y="17215"/>
                  </a:lnTo>
                  <a:cubicBezTo>
                    <a:pt x="12722" y="16353"/>
                    <a:pt x="18525" y="13609"/>
                    <a:pt x="19852" y="10208"/>
                  </a:cubicBezTo>
                  <a:cubicBezTo>
                    <a:pt x="21600" y="14688"/>
                    <a:pt x="15161" y="19003"/>
                    <a:pt x="5034" y="20138"/>
                  </a:cubicBezTo>
                  <a:lnTo>
                    <a:pt x="5034" y="21600"/>
                  </a:lnTo>
                  <a:close/>
                  <a:moveTo>
                    <a:pt x="20135" y="11670"/>
                  </a:moveTo>
                  <a:cubicBezTo>
                    <a:pt x="20135" y="6839"/>
                    <a:pt x="11120" y="2923"/>
                    <a:pt x="0" y="2923"/>
                  </a:cubicBezTo>
                  <a:lnTo>
                    <a:pt x="0" y="0"/>
                  </a:lnTo>
                  <a:cubicBezTo>
                    <a:pt x="11120" y="0"/>
                    <a:pt x="20135" y="3916"/>
                    <a:pt x="20135" y="8746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  <a:headEnd/>
              <a:tailEnd/>
            </a:ln>
          </p:spPr>
          <p:txBody>
            <a:bodyPr lIns="45719" tIns="45719" rIns="45719" bIns="45719" anchor="ctr"/>
            <a:lstStyle/>
            <a:p>
              <a:endParaRPr lang="it-IT"/>
            </a:p>
          </p:txBody>
        </p:sp>
        <p:sp>
          <p:nvSpPr>
            <p:cNvPr id="20494" name="Forma"/>
            <p:cNvSpPr>
              <a:spLocks/>
            </p:cNvSpPr>
            <p:nvPr/>
          </p:nvSpPr>
          <p:spPr bwMode="auto">
            <a:xfrm rot="10800000">
              <a:off x="50" y="348878"/>
              <a:ext cx="410819" cy="409990"/>
            </a:xfrm>
            <a:custGeom>
              <a:avLst/>
              <a:gdLst>
                <a:gd name="T0" fmla="*/ 205410 w 21600"/>
                <a:gd name="T1" fmla="*/ 204995 h 21600"/>
                <a:gd name="T2" fmla="*/ 205410 w 21600"/>
                <a:gd name="T3" fmla="*/ 204995 h 21600"/>
                <a:gd name="T4" fmla="*/ 205410 w 21600"/>
                <a:gd name="T5" fmla="*/ 204995 h 21600"/>
                <a:gd name="T6" fmla="*/ 205410 w 21600"/>
                <a:gd name="T7" fmla="*/ 20499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21600" y="21600"/>
                  </a:moveTo>
                  <a:cubicBezTo>
                    <a:pt x="21600" y="12659"/>
                    <a:pt x="11929" y="5411"/>
                    <a:pt x="0" y="5411"/>
                  </a:cubicBezTo>
                  <a:lnTo>
                    <a:pt x="0" y="0"/>
                  </a:lnTo>
                  <a:cubicBezTo>
                    <a:pt x="11929" y="0"/>
                    <a:pt x="21600" y="7248"/>
                    <a:pt x="21600" y="16189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  <a:headEnd/>
              <a:tailEnd/>
            </a:ln>
          </p:spPr>
          <p:txBody>
            <a:bodyPr lIns="45719" tIns="45719" rIns="45719" bIns="45719" anchor="ctr"/>
            <a:lstStyle/>
            <a:p>
              <a:endParaRPr lang="it-IT"/>
            </a:p>
          </p:txBody>
        </p:sp>
        <p:sp>
          <p:nvSpPr>
            <p:cNvPr id="20495" name="Linea"/>
            <p:cNvSpPr>
              <a:spLocks/>
            </p:cNvSpPr>
            <p:nvPr/>
          </p:nvSpPr>
          <p:spPr bwMode="auto">
            <a:xfrm rot="10800000">
              <a:off x="50" y="0"/>
              <a:ext cx="410819" cy="758868"/>
            </a:xfrm>
            <a:custGeom>
              <a:avLst/>
              <a:gdLst>
                <a:gd name="T0" fmla="*/ 205410 w 21600"/>
                <a:gd name="T1" fmla="*/ 379434 h 21600"/>
                <a:gd name="T2" fmla="*/ 205410 w 21600"/>
                <a:gd name="T3" fmla="*/ 379434 h 21600"/>
                <a:gd name="T4" fmla="*/ 205410 w 21600"/>
                <a:gd name="T5" fmla="*/ 379434 h 21600"/>
                <a:gd name="T6" fmla="*/ 205410 w 21600"/>
                <a:gd name="T7" fmla="*/ 379434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21600" y="11670"/>
                  </a:moveTo>
                  <a:cubicBezTo>
                    <a:pt x="21600" y="6839"/>
                    <a:pt x="11929" y="2923"/>
                    <a:pt x="0" y="2923"/>
                  </a:cubicBezTo>
                  <a:lnTo>
                    <a:pt x="0" y="0"/>
                  </a:lnTo>
                  <a:cubicBezTo>
                    <a:pt x="11929" y="0"/>
                    <a:pt x="21600" y="3916"/>
                    <a:pt x="21600" y="8746"/>
                  </a:cubicBezTo>
                  <a:lnTo>
                    <a:pt x="21600" y="11670"/>
                  </a:lnTo>
                  <a:cubicBezTo>
                    <a:pt x="21600" y="15658"/>
                    <a:pt x="14937" y="19141"/>
                    <a:pt x="5400" y="20138"/>
                  </a:cubicBezTo>
                  <a:lnTo>
                    <a:pt x="5400" y="21600"/>
                  </a:lnTo>
                  <a:lnTo>
                    <a:pt x="0" y="18954"/>
                  </a:lnTo>
                  <a:lnTo>
                    <a:pt x="5400" y="15753"/>
                  </a:lnTo>
                  <a:lnTo>
                    <a:pt x="5400" y="17215"/>
                  </a:lnTo>
                  <a:cubicBezTo>
                    <a:pt x="13647" y="16353"/>
                    <a:pt x="19873" y="13609"/>
                    <a:pt x="21296" y="10208"/>
                  </a:cubicBezTo>
                </a:path>
              </a:pathLst>
            </a:custGeom>
            <a:noFill/>
            <a:ln w="12700" cap="flat">
              <a:solidFill>
                <a:srgbClr val="42719B"/>
              </a:solidFill>
              <a:prstDash val="solid"/>
              <a:miter lim="800000"/>
              <a:headEnd/>
              <a:tailEnd/>
            </a:ln>
          </p:spPr>
          <p:txBody>
            <a:bodyPr lIns="45719" tIns="45719" rIns="45719" bIns="45719" anchor="ctr"/>
            <a:lstStyle/>
            <a:p>
              <a:endParaRPr lang="it-IT"/>
            </a:p>
          </p:txBody>
        </p:sp>
      </p:grpSp>
      <p:grpSp>
        <p:nvGrpSpPr>
          <p:cNvPr id="20485" name="Freccia circolare a sinistra 12"/>
          <p:cNvGrpSpPr>
            <a:grpSpLocks/>
          </p:cNvGrpSpPr>
          <p:nvPr/>
        </p:nvGrpSpPr>
        <p:grpSpPr bwMode="auto">
          <a:xfrm>
            <a:off x="10942638" y="3709988"/>
            <a:ext cx="676275" cy="1073150"/>
            <a:chOff x="0" y="0"/>
            <a:chExt cx="675976" cy="1073448"/>
          </a:xfrm>
        </p:grpSpPr>
        <p:sp>
          <p:nvSpPr>
            <p:cNvPr id="20490" name="Forma"/>
            <p:cNvSpPr>
              <a:spLocks/>
            </p:cNvSpPr>
            <p:nvPr/>
          </p:nvSpPr>
          <p:spPr bwMode="auto">
            <a:xfrm>
              <a:off x="0" y="0"/>
              <a:ext cx="675977" cy="1073449"/>
            </a:xfrm>
            <a:custGeom>
              <a:avLst/>
              <a:gdLst>
                <a:gd name="T0" fmla="*/ 337989 w 19867"/>
                <a:gd name="T1" fmla="*/ 536725 h 21600"/>
                <a:gd name="T2" fmla="*/ 337989 w 19867"/>
                <a:gd name="T3" fmla="*/ 536725 h 21600"/>
                <a:gd name="T4" fmla="*/ 337989 w 19867"/>
                <a:gd name="T5" fmla="*/ 536725 h 21600"/>
                <a:gd name="T6" fmla="*/ 337989 w 19867"/>
                <a:gd name="T7" fmla="*/ 53672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19867"/>
                <a:gd name="T13" fmla="*/ 0 h 21600"/>
                <a:gd name="T14" fmla="*/ 19867 w 19867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867" h="21600" extrusionOk="0">
                  <a:moveTo>
                    <a:pt x="0" y="18466"/>
                  </a:moveTo>
                  <a:lnTo>
                    <a:pt x="4966" y="14800"/>
                  </a:lnTo>
                  <a:lnTo>
                    <a:pt x="4966" y="16500"/>
                  </a:lnTo>
                  <a:cubicBezTo>
                    <a:pt x="12298" y="15701"/>
                    <a:pt x="17916" y="13212"/>
                    <a:pt x="19451" y="10083"/>
                  </a:cubicBezTo>
                  <a:cubicBezTo>
                    <a:pt x="21600" y="14462"/>
                    <a:pt x="15226" y="18782"/>
                    <a:pt x="4966" y="19900"/>
                  </a:cubicBezTo>
                  <a:lnTo>
                    <a:pt x="4966" y="21600"/>
                  </a:lnTo>
                  <a:close/>
                  <a:moveTo>
                    <a:pt x="19864" y="11783"/>
                  </a:moveTo>
                  <a:cubicBezTo>
                    <a:pt x="19864" y="7153"/>
                    <a:pt x="10971" y="3400"/>
                    <a:pt x="0" y="3400"/>
                  </a:cubicBezTo>
                  <a:lnTo>
                    <a:pt x="0" y="0"/>
                  </a:lnTo>
                  <a:cubicBezTo>
                    <a:pt x="10971" y="0"/>
                    <a:pt x="19864" y="3753"/>
                    <a:pt x="19864" y="8383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  <a:headEnd/>
              <a:tailEnd/>
            </a:ln>
          </p:spPr>
          <p:txBody>
            <a:bodyPr lIns="45719" tIns="45719" rIns="45719" bIns="45719" anchor="ctr"/>
            <a:lstStyle/>
            <a:p>
              <a:endParaRPr lang="it-IT"/>
            </a:p>
          </p:txBody>
        </p:sp>
        <p:sp>
          <p:nvSpPr>
            <p:cNvPr id="20491" name="Forma"/>
            <p:cNvSpPr>
              <a:spLocks/>
            </p:cNvSpPr>
            <p:nvPr/>
          </p:nvSpPr>
          <p:spPr bwMode="auto">
            <a:xfrm>
              <a:off x="0" y="0"/>
              <a:ext cx="675862" cy="585580"/>
            </a:xfrm>
            <a:custGeom>
              <a:avLst/>
              <a:gdLst>
                <a:gd name="T0" fmla="*/ 337931 w 21600"/>
                <a:gd name="T1" fmla="*/ 292790 h 21600"/>
                <a:gd name="T2" fmla="*/ 337931 w 21600"/>
                <a:gd name="T3" fmla="*/ 292790 h 21600"/>
                <a:gd name="T4" fmla="*/ 337931 w 21600"/>
                <a:gd name="T5" fmla="*/ 292790 h 21600"/>
                <a:gd name="T6" fmla="*/ 337931 w 21600"/>
                <a:gd name="T7" fmla="*/ 292790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21600" y="21600"/>
                  </a:moveTo>
                  <a:cubicBezTo>
                    <a:pt x="21600" y="13113"/>
                    <a:pt x="11929" y="6233"/>
                    <a:pt x="0" y="6233"/>
                  </a:cubicBezTo>
                  <a:lnTo>
                    <a:pt x="0" y="0"/>
                  </a:lnTo>
                  <a:cubicBezTo>
                    <a:pt x="11929" y="0"/>
                    <a:pt x="21600" y="6880"/>
                    <a:pt x="21600" y="15367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  <a:headEnd/>
              <a:tailEnd/>
            </a:ln>
          </p:spPr>
          <p:txBody>
            <a:bodyPr lIns="45719" tIns="45719" rIns="45719" bIns="45719" anchor="ctr"/>
            <a:lstStyle/>
            <a:p>
              <a:endParaRPr lang="it-IT"/>
            </a:p>
          </p:txBody>
        </p:sp>
        <p:sp>
          <p:nvSpPr>
            <p:cNvPr id="20492" name="Linea"/>
            <p:cNvSpPr>
              <a:spLocks/>
            </p:cNvSpPr>
            <p:nvPr/>
          </p:nvSpPr>
          <p:spPr bwMode="auto">
            <a:xfrm>
              <a:off x="0" y="0"/>
              <a:ext cx="675862" cy="1073449"/>
            </a:xfrm>
            <a:custGeom>
              <a:avLst/>
              <a:gdLst>
                <a:gd name="T0" fmla="*/ 337931 w 21600"/>
                <a:gd name="T1" fmla="*/ 536725 h 21600"/>
                <a:gd name="T2" fmla="*/ 337931 w 21600"/>
                <a:gd name="T3" fmla="*/ 536725 h 21600"/>
                <a:gd name="T4" fmla="*/ 337931 w 21600"/>
                <a:gd name="T5" fmla="*/ 536725 h 21600"/>
                <a:gd name="T6" fmla="*/ 337931 w 21600"/>
                <a:gd name="T7" fmla="*/ 53672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21600" y="11783"/>
                  </a:moveTo>
                  <a:cubicBezTo>
                    <a:pt x="21600" y="7153"/>
                    <a:pt x="11929" y="3400"/>
                    <a:pt x="0" y="3400"/>
                  </a:cubicBezTo>
                  <a:lnTo>
                    <a:pt x="0" y="0"/>
                  </a:lnTo>
                  <a:cubicBezTo>
                    <a:pt x="11929" y="0"/>
                    <a:pt x="21600" y="3753"/>
                    <a:pt x="21600" y="8383"/>
                  </a:cubicBezTo>
                  <a:lnTo>
                    <a:pt x="21600" y="11783"/>
                  </a:lnTo>
                  <a:cubicBezTo>
                    <a:pt x="21600" y="15606"/>
                    <a:pt x="14937" y="18944"/>
                    <a:pt x="5400" y="19900"/>
                  </a:cubicBezTo>
                  <a:lnTo>
                    <a:pt x="5400" y="21600"/>
                  </a:lnTo>
                  <a:lnTo>
                    <a:pt x="0" y="18466"/>
                  </a:lnTo>
                  <a:lnTo>
                    <a:pt x="5400" y="14800"/>
                  </a:lnTo>
                  <a:lnTo>
                    <a:pt x="5400" y="16500"/>
                  </a:lnTo>
                  <a:cubicBezTo>
                    <a:pt x="13373" y="15701"/>
                    <a:pt x="19481" y="13212"/>
                    <a:pt x="21151" y="10083"/>
                  </a:cubicBezTo>
                </a:path>
              </a:pathLst>
            </a:custGeom>
            <a:noFill/>
            <a:ln w="12700" cap="flat">
              <a:solidFill>
                <a:srgbClr val="42719B"/>
              </a:solidFill>
              <a:prstDash val="solid"/>
              <a:miter lim="800000"/>
              <a:headEnd/>
              <a:tailEnd/>
            </a:ln>
          </p:spPr>
          <p:txBody>
            <a:bodyPr lIns="45719" tIns="45719" rIns="45719" bIns="45719" anchor="ctr"/>
            <a:lstStyle/>
            <a:p>
              <a:endParaRPr lang="it-IT"/>
            </a:p>
          </p:txBody>
        </p:sp>
      </p:grpSp>
      <p:grpSp>
        <p:nvGrpSpPr>
          <p:cNvPr id="20486" name="Freccia circolare a sinistra 13"/>
          <p:cNvGrpSpPr>
            <a:grpSpLocks/>
          </p:cNvGrpSpPr>
          <p:nvPr/>
        </p:nvGrpSpPr>
        <p:grpSpPr bwMode="auto">
          <a:xfrm>
            <a:off x="1879600" y="3724275"/>
            <a:ext cx="530225" cy="1071563"/>
            <a:chOff x="0" y="0"/>
            <a:chExt cx="530140" cy="1072580"/>
          </a:xfrm>
        </p:grpSpPr>
        <p:sp>
          <p:nvSpPr>
            <p:cNvPr id="20487" name="Forma"/>
            <p:cNvSpPr>
              <a:spLocks/>
            </p:cNvSpPr>
            <p:nvPr/>
          </p:nvSpPr>
          <p:spPr bwMode="auto">
            <a:xfrm rot="10800000">
              <a:off x="0" y="0"/>
              <a:ext cx="530141" cy="1072581"/>
            </a:xfrm>
            <a:custGeom>
              <a:avLst/>
              <a:gdLst>
                <a:gd name="T0" fmla="*/ 265071 w 20278"/>
                <a:gd name="T1" fmla="*/ 536291 h 21600"/>
                <a:gd name="T2" fmla="*/ 265071 w 20278"/>
                <a:gd name="T3" fmla="*/ 536291 h 21600"/>
                <a:gd name="T4" fmla="*/ 265071 w 20278"/>
                <a:gd name="T5" fmla="*/ 536291 h 21600"/>
                <a:gd name="T6" fmla="*/ 265071 w 20278"/>
                <a:gd name="T7" fmla="*/ 536291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20278"/>
                <a:gd name="T13" fmla="*/ 0 h 21600"/>
                <a:gd name="T14" fmla="*/ 20278 w 20278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278" h="21600" extrusionOk="0">
                  <a:moveTo>
                    <a:pt x="0" y="19215"/>
                  </a:moveTo>
                  <a:lnTo>
                    <a:pt x="5069" y="16262"/>
                  </a:lnTo>
                  <a:lnTo>
                    <a:pt x="5069" y="17597"/>
                  </a:lnTo>
                  <a:cubicBezTo>
                    <a:pt x="12940" y="16701"/>
                    <a:pt x="18836" y="13819"/>
                    <a:pt x="20049" y="10275"/>
                  </a:cubicBezTo>
                  <a:cubicBezTo>
                    <a:pt x="21600" y="14806"/>
                    <a:pt x="15131" y="19120"/>
                    <a:pt x="5069" y="20266"/>
                  </a:cubicBezTo>
                  <a:lnTo>
                    <a:pt x="5069" y="21600"/>
                  </a:lnTo>
                  <a:close/>
                  <a:moveTo>
                    <a:pt x="20276" y="11609"/>
                  </a:moveTo>
                  <a:cubicBezTo>
                    <a:pt x="20276" y="6672"/>
                    <a:pt x="11198" y="2669"/>
                    <a:pt x="0" y="2669"/>
                  </a:cubicBezTo>
                  <a:lnTo>
                    <a:pt x="0" y="0"/>
                  </a:lnTo>
                  <a:cubicBezTo>
                    <a:pt x="11198" y="0"/>
                    <a:pt x="20276" y="4003"/>
                    <a:pt x="20276" y="894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  <a:headEnd/>
              <a:tailEnd/>
            </a:ln>
          </p:spPr>
          <p:txBody>
            <a:bodyPr lIns="45719" tIns="45719" rIns="45719" bIns="45719" anchor="ctr"/>
            <a:lstStyle/>
            <a:p>
              <a:endParaRPr lang="it-IT"/>
            </a:p>
          </p:txBody>
        </p:sp>
        <p:sp>
          <p:nvSpPr>
            <p:cNvPr id="20488" name="Forma"/>
            <p:cNvSpPr>
              <a:spLocks/>
            </p:cNvSpPr>
            <p:nvPr/>
          </p:nvSpPr>
          <p:spPr bwMode="auto">
            <a:xfrm rot="10800000">
              <a:off x="53" y="496110"/>
              <a:ext cx="530088" cy="576471"/>
            </a:xfrm>
            <a:custGeom>
              <a:avLst/>
              <a:gdLst>
                <a:gd name="T0" fmla="*/ 265044 w 21600"/>
                <a:gd name="T1" fmla="*/ 288236 h 21600"/>
                <a:gd name="T2" fmla="*/ 265044 w 21600"/>
                <a:gd name="T3" fmla="*/ 288236 h 21600"/>
                <a:gd name="T4" fmla="*/ 265044 w 21600"/>
                <a:gd name="T5" fmla="*/ 288236 h 21600"/>
                <a:gd name="T6" fmla="*/ 265044 w 21600"/>
                <a:gd name="T7" fmla="*/ 288236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21600" y="21600"/>
                  </a:moveTo>
                  <a:cubicBezTo>
                    <a:pt x="21600" y="12413"/>
                    <a:pt x="11929" y="4966"/>
                    <a:pt x="0" y="4966"/>
                  </a:cubicBezTo>
                  <a:lnTo>
                    <a:pt x="0" y="0"/>
                  </a:lnTo>
                  <a:cubicBezTo>
                    <a:pt x="11929" y="0"/>
                    <a:pt x="21600" y="7448"/>
                    <a:pt x="21600" y="16634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  <a:headEnd/>
              <a:tailEnd/>
            </a:ln>
          </p:spPr>
          <p:txBody>
            <a:bodyPr lIns="45719" tIns="45719" rIns="45719" bIns="45719" anchor="ctr"/>
            <a:lstStyle/>
            <a:p>
              <a:endParaRPr lang="it-IT"/>
            </a:p>
          </p:txBody>
        </p:sp>
        <p:sp>
          <p:nvSpPr>
            <p:cNvPr id="20489" name="Linea"/>
            <p:cNvSpPr>
              <a:spLocks/>
            </p:cNvSpPr>
            <p:nvPr/>
          </p:nvSpPr>
          <p:spPr bwMode="auto">
            <a:xfrm rot="10800000">
              <a:off x="53" y="0"/>
              <a:ext cx="530088" cy="1072581"/>
            </a:xfrm>
            <a:custGeom>
              <a:avLst/>
              <a:gdLst>
                <a:gd name="T0" fmla="*/ 265044 w 21600"/>
                <a:gd name="T1" fmla="*/ 536291 h 21600"/>
                <a:gd name="T2" fmla="*/ 265044 w 21600"/>
                <a:gd name="T3" fmla="*/ 536291 h 21600"/>
                <a:gd name="T4" fmla="*/ 265044 w 21600"/>
                <a:gd name="T5" fmla="*/ 536291 h 21600"/>
                <a:gd name="T6" fmla="*/ 265044 w 21600"/>
                <a:gd name="T7" fmla="*/ 536291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21600" y="11609"/>
                  </a:moveTo>
                  <a:cubicBezTo>
                    <a:pt x="21600" y="6672"/>
                    <a:pt x="11929" y="2669"/>
                    <a:pt x="0" y="2669"/>
                  </a:cubicBezTo>
                  <a:lnTo>
                    <a:pt x="0" y="0"/>
                  </a:lnTo>
                  <a:cubicBezTo>
                    <a:pt x="11929" y="0"/>
                    <a:pt x="21600" y="4003"/>
                    <a:pt x="21600" y="8940"/>
                  </a:cubicBezTo>
                  <a:lnTo>
                    <a:pt x="21600" y="11609"/>
                  </a:lnTo>
                  <a:cubicBezTo>
                    <a:pt x="21600" y="15686"/>
                    <a:pt x="14937" y="19246"/>
                    <a:pt x="5400" y="20266"/>
                  </a:cubicBezTo>
                  <a:lnTo>
                    <a:pt x="5400" y="21600"/>
                  </a:lnTo>
                  <a:lnTo>
                    <a:pt x="0" y="19215"/>
                  </a:lnTo>
                  <a:lnTo>
                    <a:pt x="5400" y="16262"/>
                  </a:lnTo>
                  <a:lnTo>
                    <a:pt x="5400" y="17597"/>
                  </a:lnTo>
                  <a:cubicBezTo>
                    <a:pt x="13784" y="16701"/>
                    <a:pt x="20066" y="13819"/>
                    <a:pt x="21358" y="10275"/>
                  </a:cubicBezTo>
                </a:path>
              </a:pathLst>
            </a:custGeom>
            <a:noFill/>
            <a:ln w="12700" cap="flat">
              <a:solidFill>
                <a:srgbClr val="42719B"/>
              </a:solidFill>
              <a:prstDash val="solid"/>
              <a:miter lim="800000"/>
              <a:headEnd/>
              <a:tailEnd/>
            </a:ln>
          </p:spPr>
          <p:txBody>
            <a:bodyPr lIns="45719" tIns="45719" rIns="45719" bIns="45719" anchor="ctr"/>
            <a:lstStyle/>
            <a:p>
              <a:endParaRPr lang="it-IT"/>
            </a:p>
          </p:txBody>
        </p:sp>
      </p:grp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itolo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5000" cap="small">
                <a:solidFill>
                  <a:srgbClr val="D71A16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t>Sintomi psicosomatici </a:t>
            </a:r>
          </a:p>
        </p:txBody>
      </p:sp>
      <p:sp>
        <p:nvSpPr>
          <p:cNvPr id="21506" name="Segnaposto contenuto 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SzTx/>
              <a:buFont typeface="Arial" charset="0"/>
              <a:buNone/>
            </a:pPr>
            <a:r>
              <a:rPr lang="it-IT" smtClean="0">
                <a:latin typeface="Century Gothic" pitchFamily="34" charset="0"/>
                <a:sym typeface="Century Gothic" pitchFamily="34" charset="0"/>
              </a:rPr>
              <a:t>A causa della natura stabile e ripetitiva degli episodi di bullismo i sintomi ansiogeni e depressivi della vittima possono portare a sintomi fisici e ad un basso livello di qualità della salute psicologica già in adolescenza.</a:t>
            </a:r>
          </a:p>
          <a:p>
            <a:pPr marL="0" indent="0" algn="ctr" eaLnBrk="1" hangingPunct="1">
              <a:buSzTx/>
              <a:buFont typeface="Arial" charset="0"/>
              <a:buNone/>
            </a:pPr>
            <a:endParaRPr lang="it-IT" smtClean="0">
              <a:latin typeface="Century Gothic" pitchFamily="34" charset="0"/>
              <a:sym typeface="Century Gothic" pitchFamily="34" charset="0"/>
            </a:endParaRPr>
          </a:p>
          <a:p>
            <a:pPr marL="0" indent="0" algn="ctr" eaLnBrk="1" hangingPunct="1">
              <a:buSzTx/>
              <a:buFont typeface="Arial" charset="0"/>
              <a:buNone/>
            </a:pPr>
            <a:endParaRPr lang="it-IT" smtClean="0">
              <a:latin typeface="Century Gothic" pitchFamily="34" charset="0"/>
              <a:sym typeface="Century Gothic" pitchFamily="34" charset="0"/>
            </a:endParaRPr>
          </a:p>
          <a:p>
            <a:pPr marL="0" indent="0" algn="ctr" eaLnBrk="1" hangingPunct="1">
              <a:buSzTx/>
              <a:buFont typeface="Arial" charset="0"/>
              <a:buNone/>
            </a:pPr>
            <a:r>
              <a:rPr lang="it-IT" smtClean="0">
                <a:latin typeface="Century Gothic" pitchFamily="34" charset="0"/>
                <a:sym typeface="Century Gothic" pitchFamily="34" charset="0"/>
              </a:rPr>
              <a:t>Numerose ricerche suggeriscono che le vittime possono manifestare sintomi psicosomatici.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egnaposto contenuto 2"/>
          <p:cNvSpPr txBox="1">
            <a:spLocks noGrp="1"/>
          </p:cNvSpPr>
          <p:nvPr>
            <p:ph type="body" idx="1"/>
          </p:nvPr>
        </p:nvSpPr>
        <p:spPr>
          <a:xfrm>
            <a:off x="838200" y="1868488"/>
            <a:ext cx="10515600" cy="4308475"/>
          </a:xfrm>
        </p:spPr>
        <p:txBody>
          <a:bodyPr/>
          <a:lstStyle/>
          <a:p>
            <a:pPr marL="0" indent="0" eaLnBrk="1" hangingPunct="1">
              <a:buSzTx/>
              <a:buFont typeface="Arial" charset="0"/>
              <a:buNone/>
            </a:pPr>
            <a:r>
              <a:rPr lang="it-IT" smtClean="0"/>
              <a:t>I bulli/vittima</a:t>
            </a:r>
          </a:p>
          <a:p>
            <a:pPr marL="0" indent="0" eaLnBrk="1" hangingPunct="1">
              <a:buSzTx/>
              <a:buFont typeface="Arial" charset="0"/>
              <a:buNone/>
            </a:pPr>
            <a:r>
              <a:rPr lang="it-IT" smtClean="0"/>
              <a:t>sono caratterizzati da un funzionamento psico-sociale molto problematico </a:t>
            </a:r>
          </a:p>
          <a:p>
            <a:pPr marL="0" indent="0" algn="r" eaLnBrk="1" hangingPunct="1">
              <a:buSzTx/>
              <a:buFont typeface="Arial" charset="0"/>
              <a:buNone/>
            </a:pPr>
            <a:r>
              <a:rPr lang="it-IT" smtClean="0"/>
              <a:t>sono un gruppo ad alto rischio infatti hanno: </a:t>
            </a:r>
          </a:p>
          <a:p>
            <a:pPr marL="0" indent="0" algn="r" eaLnBrk="1" hangingPunct="1">
              <a:buSzTx/>
              <a:buFont typeface="Arial" charset="0"/>
              <a:buNone/>
            </a:pPr>
            <a:r>
              <a:rPr lang="it-IT" smtClean="0"/>
              <a:t>secondo i dati, problemi comportamentali, sintomi depressivi, basso autocontrollo e cattivo funzionamento scolastico, sono coinvolti in gruppi pari deviati, portano il gruppo ad essere più a rischio di comportamenti anti-sociali.</a:t>
            </a:r>
          </a:p>
        </p:txBody>
      </p:sp>
      <p:grpSp>
        <p:nvGrpSpPr>
          <p:cNvPr id="22530" name="Freccia circolare a destra 4"/>
          <p:cNvGrpSpPr>
            <a:grpSpLocks/>
          </p:cNvGrpSpPr>
          <p:nvPr/>
        </p:nvGrpSpPr>
        <p:grpSpPr bwMode="auto">
          <a:xfrm>
            <a:off x="582613" y="3565525"/>
            <a:ext cx="728662" cy="604838"/>
            <a:chOff x="0" y="0"/>
            <a:chExt cx="729068" cy="605239"/>
          </a:xfrm>
        </p:grpSpPr>
        <p:sp>
          <p:nvSpPr>
            <p:cNvPr id="22531" name="Forma"/>
            <p:cNvSpPr>
              <a:spLocks/>
            </p:cNvSpPr>
            <p:nvPr/>
          </p:nvSpPr>
          <p:spPr bwMode="auto">
            <a:xfrm>
              <a:off x="0" y="0"/>
              <a:ext cx="729068" cy="605240"/>
            </a:xfrm>
            <a:custGeom>
              <a:avLst/>
              <a:gdLst>
                <a:gd name="T0" fmla="*/ 364534 w 19225"/>
                <a:gd name="T1" fmla="*/ 302620 h 21600"/>
                <a:gd name="T2" fmla="*/ 364534 w 19225"/>
                <a:gd name="T3" fmla="*/ 302620 h 21600"/>
                <a:gd name="T4" fmla="*/ 364534 w 19225"/>
                <a:gd name="T5" fmla="*/ 302620 h 21600"/>
                <a:gd name="T6" fmla="*/ 364534 w 19225"/>
                <a:gd name="T7" fmla="*/ 302620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19225"/>
                <a:gd name="T13" fmla="*/ 0 h 21600"/>
                <a:gd name="T14" fmla="*/ 19225 w 19225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25" h="21600" extrusionOk="0">
                  <a:moveTo>
                    <a:pt x="5" y="7037"/>
                  </a:moveTo>
                  <a:cubicBezTo>
                    <a:pt x="5" y="10357"/>
                    <a:pt x="6341" y="13225"/>
                    <a:pt x="15206" y="13919"/>
                  </a:cubicBezTo>
                  <a:lnTo>
                    <a:pt x="15206" y="10722"/>
                  </a:lnTo>
                  <a:lnTo>
                    <a:pt x="19225" y="16317"/>
                  </a:lnTo>
                  <a:lnTo>
                    <a:pt x="15206" y="21600"/>
                  </a:lnTo>
                  <a:lnTo>
                    <a:pt x="15206" y="18403"/>
                  </a:lnTo>
                  <a:cubicBezTo>
                    <a:pt x="6341" y="17709"/>
                    <a:pt x="5" y="14841"/>
                    <a:pt x="5" y="11522"/>
                  </a:cubicBezTo>
                  <a:close/>
                  <a:moveTo>
                    <a:pt x="19225" y="4484"/>
                  </a:moveTo>
                  <a:cubicBezTo>
                    <a:pt x="10970" y="4484"/>
                    <a:pt x="3637" y="6414"/>
                    <a:pt x="1007" y="9279"/>
                  </a:cubicBezTo>
                  <a:cubicBezTo>
                    <a:pt x="-2375" y="5595"/>
                    <a:pt x="3040" y="1605"/>
                    <a:pt x="13101" y="367"/>
                  </a:cubicBezTo>
                  <a:cubicBezTo>
                    <a:pt x="15075" y="124"/>
                    <a:pt x="17143" y="0"/>
                    <a:pt x="19225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  <a:headEnd/>
              <a:tailEnd/>
            </a:ln>
          </p:spPr>
          <p:txBody>
            <a:bodyPr lIns="45719" tIns="45719" rIns="45719" bIns="45719" anchor="ctr"/>
            <a:lstStyle/>
            <a:p>
              <a:endParaRPr lang="it-IT"/>
            </a:p>
          </p:txBody>
        </p:sp>
        <p:sp>
          <p:nvSpPr>
            <p:cNvPr id="22532" name="Forma"/>
            <p:cNvSpPr>
              <a:spLocks/>
            </p:cNvSpPr>
            <p:nvPr/>
          </p:nvSpPr>
          <p:spPr bwMode="auto">
            <a:xfrm>
              <a:off x="0" y="0"/>
              <a:ext cx="729068" cy="260014"/>
            </a:xfrm>
            <a:custGeom>
              <a:avLst/>
              <a:gdLst>
                <a:gd name="T0" fmla="*/ 364534 w 19225"/>
                <a:gd name="T1" fmla="*/ 130007 h 21600"/>
                <a:gd name="T2" fmla="*/ 364534 w 19225"/>
                <a:gd name="T3" fmla="*/ 130007 h 21600"/>
                <a:gd name="T4" fmla="*/ 364534 w 19225"/>
                <a:gd name="T5" fmla="*/ 130007 h 21600"/>
                <a:gd name="T6" fmla="*/ 364534 w 19225"/>
                <a:gd name="T7" fmla="*/ 130007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19225"/>
                <a:gd name="T13" fmla="*/ 0 h 21600"/>
                <a:gd name="T14" fmla="*/ 19225 w 19225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25" h="21600" extrusionOk="0">
                  <a:moveTo>
                    <a:pt x="19225" y="10439"/>
                  </a:moveTo>
                  <a:cubicBezTo>
                    <a:pt x="10970" y="10439"/>
                    <a:pt x="3637" y="14931"/>
                    <a:pt x="1007" y="21600"/>
                  </a:cubicBezTo>
                  <a:cubicBezTo>
                    <a:pt x="-2375" y="13025"/>
                    <a:pt x="3040" y="3736"/>
                    <a:pt x="13101" y="854"/>
                  </a:cubicBezTo>
                  <a:cubicBezTo>
                    <a:pt x="15075" y="288"/>
                    <a:pt x="17143" y="0"/>
                    <a:pt x="19225" y="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  <a:headEnd/>
              <a:tailEnd/>
            </a:ln>
          </p:spPr>
          <p:txBody>
            <a:bodyPr lIns="45719" tIns="45719" rIns="45719" bIns="45719" anchor="ctr"/>
            <a:lstStyle/>
            <a:p>
              <a:endParaRPr lang="it-IT"/>
            </a:p>
          </p:txBody>
        </p:sp>
        <p:sp>
          <p:nvSpPr>
            <p:cNvPr id="22533" name="Linea"/>
            <p:cNvSpPr>
              <a:spLocks/>
            </p:cNvSpPr>
            <p:nvPr/>
          </p:nvSpPr>
          <p:spPr bwMode="auto">
            <a:xfrm>
              <a:off x="197" y="0"/>
              <a:ext cx="728872" cy="605240"/>
            </a:xfrm>
            <a:custGeom>
              <a:avLst/>
              <a:gdLst>
                <a:gd name="T0" fmla="*/ 364436 w 21600"/>
                <a:gd name="T1" fmla="*/ 302620 h 21600"/>
                <a:gd name="T2" fmla="*/ 364436 w 21600"/>
                <a:gd name="T3" fmla="*/ 302620 h 21600"/>
                <a:gd name="T4" fmla="*/ 364436 w 21600"/>
                <a:gd name="T5" fmla="*/ 302620 h 21600"/>
                <a:gd name="T6" fmla="*/ 364436 w 21600"/>
                <a:gd name="T7" fmla="*/ 302620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0" y="7037"/>
                  </a:moveTo>
                  <a:cubicBezTo>
                    <a:pt x="0" y="10357"/>
                    <a:pt x="7120" y="13225"/>
                    <a:pt x="17084" y="13919"/>
                  </a:cubicBezTo>
                  <a:lnTo>
                    <a:pt x="17084" y="10722"/>
                  </a:lnTo>
                  <a:lnTo>
                    <a:pt x="21600" y="16317"/>
                  </a:lnTo>
                  <a:lnTo>
                    <a:pt x="17084" y="21600"/>
                  </a:lnTo>
                  <a:lnTo>
                    <a:pt x="17084" y="18403"/>
                  </a:lnTo>
                  <a:cubicBezTo>
                    <a:pt x="7120" y="17709"/>
                    <a:pt x="0" y="14841"/>
                    <a:pt x="0" y="11522"/>
                  </a:cubicBezTo>
                  <a:lnTo>
                    <a:pt x="0" y="7037"/>
                  </a:lnTo>
                  <a:cubicBezTo>
                    <a:pt x="0" y="3151"/>
                    <a:pt x="9671" y="0"/>
                    <a:pt x="21600" y="0"/>
                  </a:cubicBezTo>
                  <a:lnTo>
                    <a:pt x="21600" y="4484"/>
                  </a:lnTo>
                  <a:cubicBezTo>
                    <a:pt x="12323" y="4484"/>
                    <a:pt x="4082" y="6415"/>
                    <a:pt x="1126" y="9279"/>
                  </a:cubicBezTo>
                </a:path>
              </a:pathLst>
            </a:custGeom>
            <a:noFill/>
            <a:ln w="12700" cap="flat">
              <a:solidFill>
                <a:srgbClr val="42719B"/>
              </a:solidFill>
              <a:prstDash val="solid"/>
              <a:miter lim="800000"/>
              <a:headEnd/>
              <a:tailEnd/>
            </a:ln>
          </p:spPr>
          <p:txBody>
            <a:bodyPr lIns="45719" tIns="45719" rIns="45719" bIns="45719" anchor="ctr"/>
            <a:lstStyle/>
            <a:p>
              <a:endParaRPr lang="it-IT"/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i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i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700</Words>
  <PresentationFormat>Personalizzato</PresentationFormat>
  <Paragraphs>57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4" baseType="lpstr">
      <vt:lpstr>Calibri</vt:lpstr>
      <vt:lpstr>Arial</vt:lpstr>
      <vt:lpstr>Calibri Light</vt:lpstr>
      <vt:lpstr>Helvetica</vt:lpstr>
      <vt:lpstr>Century Gothic</vt:lpstr>
      <vt:lpstr>Avenir Next</vt:lpstr>
      <vt:lpstr>Avenir Book</vt:lpstr>
      <vt:lpstr>Tema di Office</vt:lpstr>
      <vt:lpstr>GLI ESITI DEL BULLISMO:  INDICI DI ADATTAMENTO NEGATIVO</vt:lpstr>
      <vt:lpstr>Diapositiva 2</vt:lpstr>
      <vt:lpstr>Diapositiva 3</vt:lpstr>
      <vt:lpstr>RELAZIONE TRA BULLISMO E ADATTAMENTO PSICOSOCIALE</vt:lpstr>
      <vt:lpstr>Diapositiva 5</vt:lpstr>
      <vt:lpstr>CIRCOLI VIZIOSI</vt:lpstr>
      <vt:lpstr>ESEMPI DI CIRCOLI VIZIOSI </vt:lpstr>
      <vt:lpstr>SINTOMI PSICOSOMATICI </vt:lpstr>
      <vt:lpstr>Diapositiva 9</vt:lpstr>
      <vt:lpstr>AUTOSTIMA DEI BULLI</vt:lpstr>
      <vt:lpstr>Diapositiva 11</vt:lpstr>
      <vt:lpstr>Diapositiva 12</vt:lpstr>
      <vt:lpstr>BULLISMO E RENDIMENTO SCOLASTICO DELLE VITTIME </vt:lpstr>
      <vt:lpstr>Diapositiva 14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 ESITI DEL BULLISMO:  INDICI DI ADATTAMENTO NEGATIVO</dc:title>
  <cp:lastModifiedBy>Docenti</cp:lastModifiedBy>
  <cp:revision>1</cp:revision>
  <dcterms:modified xsi:type="dcterms:W3CDTF">2018-03-14T14:21:33Z</dcterms:modified>
</cp:coreProperties>
</file>